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60" r:id="rId2"/>
    <p:sldId id="261" r:id="rId3"/>
    <p:sldId id="262" r:id="rId4"/>
    <p:sldId id="263" r:id="rId5"/>
    <p:sldId id="259" r:id="rId6"/>
    <p:sldId id="264" r:id="rId7"/>
    <p:sldId id="265" r:id="rId8"/>
    <p:sldId id="256" r:id="rId9"/>
    <p:sldId id="257" r:id="rId10"/>
    <p:sldId id="258"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3603" autoAdjust="0"/>
    <p:restoredTop sz="86268" autoAdjust="0"/>
  </p:normalViewPr>
  <p:slideViewPr>
    <p:cSldViewPr>
      <p:cViewPr varScale="1">
        <p:scale>
          <a:sx n="68" d="100"/>
          <a:sy n="68" d="100"/>
        </p:scale>
        <p:origin x="-129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B023668-908C-4CC1-B304-81742B10246C}" type="datetimeFigureOut">
              <a:rPr lang="en-US" smtClean="0"/>
              <a:pPr/>
              <a:t>5/23/2013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2BE1AA-62D4-4CDF-AE92-1BBE620D7BD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12BE1AA-62D4-4CDF-AE92-1BBE620D7BD3}" type="slidenum">
              <a:rPr lang="en-US" smtClean="0"/>
              <a:pPr/>
              <a:t>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12BE1AA-62D4-4CDF-AE92-1BBE620D7BD3}" type="slidenum">
              <a:rPr lang="en-US" smtClean="0"/>
              <a:pPr/>
              <a:t>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12BE1AA-62D4-4CDF-AE92-1BBE620D7BD3}" type="slidenum">
              <a:rPr lang="en-US" smtClean="0"/>
              <a:pPr/>
              <a:t>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12BE1AA-62D4-4CDF-AE92-1BBE620D7BD3}"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8B2B461-DD95-43CD-AB53-644E91CA55AA}" type="datetimeFigureOut">
              <a:rPr lang="en-US" smtClean="0"/>
              <a:pPr/>
              <a:t>5/23/2013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1440DCC-AE2B-4E72-989E-E61371CCDAF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8B2B461-DD95-43CD-AB53-644E91CA55AA}" type="datetimeFigureOut">
              <a:rPr lang="en-US" smtClean="0"/>
              <a:pPr/>
              <a:t>5/23/2013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1440DCC-AE2B-4E72-989E-E61371CCDAF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8B2B461-DD95-43CD-AB53-644E91CA55AA}" type="datetimeFigureOut">
              <a:rPr lang="en-US" smtClean="0"/>
              <a:pPr/>
              <a:t>5/23/2013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1440DCC-AE2B-4E72-989E-E61371CCDAF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8B2B461-DD95-43CD-AB53-644E91CA55AA}" type="datetimeFigureOut">
              <a:rPr lang="en-US" smtClean="0"/>
              <a:pPr/>
              <a:t>5/23/2013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1440DCC-AE2B-4E72-989E-E61371CCDAF5}"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8B2B461-DD95-43CD-AB53-644E91CA55AA}" type="datetimeFigureOut">
              <a:rPr lang="en-US" smtClean="0"/>
              <a:pPr/>
              <a:t>5/23/2013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1440DCC-AE2B-4E72-989E-E61371CCDAF5}"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8B2B461-DD95-43CD-AB53-644E91CA55AA}" type="datetimeFigureOut">
              <a:rPr lang="en-US" smtClean="0"/>
              <a:pPr/>
              <a:t>5/23/2013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1440DCC-AE2B-4E72-989E-E61371CCDAF5}"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8B2B461-DD95-43CD-AB53-644E91CA55AA}" type="datetimeFigureOut">
              <a:rPr lang="en-US" smtClean="0"/>
              <a:pPr/>
              <a:t>5/23/2013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1440DCC-AE2B-4E72-989E-E61371CCDAF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D8B2B461-DD95-43CD-AB53-644E91CA55AA}" type="datetimeFigureOut">
              <a:rPr lang="en-US" smtClean="0"/>
              <a:pPr/>
              <a:t>5/23/2013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1440DCC-AE2B-4E72-989E-E61371CCDAF5}"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8B2B461-DD95-43CD-AB53-644E91CA55AA}" type="datetimeFigureOut">
              <a:rPr lang="en-US" smtClean="0"/>
              <a:pPr/>
              <a:t>5/23/2013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1440DCC-AE2B-4E72-989E-E61371CCDAF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8B2B461-DD95-43CD-AB53-644E91CA55AA}" type="datetimeFigureOut">
              <a:rPr lang="en-US" smtClean="0"/>
              <a:pPr/>
              <a:t>5/23/2013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1440DCC-AE2B-4E72-989E-E61371CCDAF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8B2B461-DD95-43CD-AB53-644E91CA55AA}" type="datetimeFigureOut">
              <a:rPr lang="en-US" smtClean="0"/>
              <a:pPr/>
              <a:t>5/23/2013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1440DCC-AE2B-4E72-989E-E61371CCDAF5}"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8B2B461-DD95-43CD-AB53-644E91CA55AA}" type="datetimeFigureOut">
              <a:rPr lang="en-US" smtClean="0"/>
              <a:pPr/>
              <a:t>5/23/2013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1440DCC-AE2B-4E72-989E-E61371CCDAF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http://www.youtube.com/watch?v=QCT1NjFpjrE"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dirty="0" smtClean="0"/>
              <a:t>What is obesity?</a:t>
            </a:r>
            <a:br>
              <a:rPr lang="en-US" dirty="0" smtClean="0"/>
            </a:br>
            <a:endParaRPr lang="en-US" dirty="0"/>
          </a:p>
        </p:txBody>
      </p:sp>
      <p:sp>
        <p:nvSpPr>
          <p:cNvPr id="2" name="Content Placeholder 1"/>
          <p:cNvSpPr>
            <a:spLocks noGrp="1"/>
          </p:cNvSpPr>
          <p:nvPr>
            <p:ph type="body" idx="1"/>
          </p:nvPr>
        </p:nvSpPr>
        <p:spPr>
          <a:xfrm>
            <a:off x="3922712" y="2931712"/>
            <a:ext cx="4916488" cy="3621488"/>
          </a:xfrm>
        </p:spPr>
        <p:txBody>
          <a:bodyPr>
            <a:noAutofit/>
          </a:bodyPr>
          <a:lstStyle/>
          <a:p>
            <a:r>
              <a:rPr lang="en-US" sz="2800" dirty="0" smtClean="0">
                <a:latin typeface="Candara" pitchFamily="34" charset="0"/>
              </a:rPr>
              <a:t>Obesity is when one has an excess of body fat. There are no specific guidelines for determining obesity in children. Doctors look at your BMI (Body Mass Index) for age to measure obesity in children.</a:t>
            </a:r>
            <a:endParaRPr lang="en-US" sz="2800" dirty="0">
              <a:latin typeface="Candara" pitchFamily="34" charset="0"/>
            </a:endParaRP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Ideas to help include all students…</a:t>
            </a:r>
            <a:endParaRPr lang="en-US" dirty="0"/>
          </a:p>
        </p:txBody>
      </p:sp>
      <p:sp>
        <p:nvSpPr>
          <p:cNvPr id="4" name="TextBox 3"/>
          <p:cNvSpPr txBox="1"/>
          <p:nvPr/>
        </p:nvSpPr>
        <p:spPr>
          <a:xfrm rot="21222604">
            <a:off x="3297356" y="5095306"/>
            <a:ext cx="2626509" cy="523220"/>
          </a:xfrm>
          <a:prstGeom prst="rect">
            <a:avLst/>
          </a:prstGeom>
          <a:noFill/>
        </p:spPr>
        <p:txBody>
          <a:bodyPr wrap="square" rtlCol="0">
            <a:spAutoFit/>
          </a:bodyPr>
          <a:lstStyle/>
          <a:p>
            <a:r>
              <a:rPr lang="en-US" sz="2800" b="1" dirty="0" smtClean="0">
                <a:latin typeface="Bodoni MT Black" pitchFamily="18" charset="0"/>
              </a:rPr>
              <a:t>Bigger Desk</a:t>
            </a:r>
            <a:endParaRPr lang="en-US" sz="2800" b="1" dirty="0">
              <a:latin typeface="Bodoni MT Black" pitchFamily="18" charset="0"/>
            </a:endParaRPr>
          </a:p>
        </p:txBody>
      </p:sp>
      <p:sp>
        <p:nvSpPr>
          <p:cNvPr id="5" name="TextBox 4"/>
          <p:cNvSpPr txBox="1"/>
          <p:nvPr/>
        </p:nvSpPr>
        <p:spPr>
          <a:xfrm rot="20598480">
            <a:off x="275698" y="2379943"/>
            <a:ext cx="3429000" cy="830997"/>
          </a:xfrm>
          <a:prstGeom prst="rect">
            <a:avLst/>
          </a:prstGeom>
          <a:noFill/>
        </p:spPr>
        <p:txBody>
          <a:bodyPr wrap="square" rtlCol="0">
            <a:spAutoFit/>
          </a:bodyPr>
          <a:lstStyle/>
          <a:p>
            <a:pPr algn="ctr"/>
            <a:r>
              <a:rPr lang="en-US" sz="2400" dirty="0" smtClean="0">
                <a:solidFill>
                  <a:srgbClr val="FFFF00"/>
                </a:solidFill>
                <a:latin typeface="Bodoni MT Black" pitchFamily="18" charset="0"/>
              </a:rPr>
              <a:t>Better Classroom Design</a:t>
            </a:r>
            <a:endParaRPr lang="en-US" sz="2400" dirty="0">
              <a:solidFill>
                <a:srgbClr val="FFFF00"/>
              </a:solidFill>
              <a:latin typeface="Bodoni MT Black" pitchFamily="18" charset="0"/>
            </a:endParaRPr>
          </a:p>
        </p:txBody>
      </p:sp>
      <p:sp>
        <p:nvSpPr>
          <p:cNvPr id="6" name="TextBox 5"/>
          <p:cNvSpPr txBox="1"/>
          <p:nvPr/>
        </p:nvSpPr>
        <p:spPr>
          <a:xfrm rot="1158622">
            <a:off x="5612991" y="2438194"/>
            <a:ext cx="3429000" cy="1200329"/>
          </a:xfrm>
          <a:prstGeom prst="rect">
            <a:avLst/>
          </a:prstGeom>
          <a:noFill/>
        </p:spPr>
        <p:txBody>
          <a:bodyPr wrap="square" rtlCol="0">
            <a:spAutoFit/>
          </a:bodyPr>
          <a:lstStyle/>
          <a:p>
            <a:pPr algn="ctr"/>
            <a:r>
              <a:rPr lang="en-US" sz="2400" dirty="0" smtClean="0">
                <a:solidFill>
                  <a:srgbClr val="00B050"/>
                </a:solidFill>
                <a:latin typeface="Bodoni MT Black" pitchFamily="18" charset="0"/>
              </a:rPr>
              <a:t>Pick the groups so that no one is left out</a:t>
            </a:r>
            <a:endParaRPr lang="en-US" sz="2400" dirty="0">
              <a:solidFill>
                <a:srgbClr val="00B050"/>
              </a:solidFill>
              <a:latin typeface="Bodoni MT Black" pitchFamily="18" charset="0"/>
            </a:endParaRPr>
          </a:p>
        </p:txBody>
      </p:sp>
      <p:sp>
        <p:nvSpPr>
          <p:cNvPr id="7" name="TextBox 6"/>
          <p:cNvSpPr txBox="1"/>
          <p:nvPr/>
        </p:nvSpPr>
        <p:spPr>
          <a:xfrm rot="20027290">
            <a:off x="6213759" y="5430248"/>
            <a:ext cx="2895600" cy="830997"/>
          </a:xfrm>
          <a:prstGeom prst="rect">
            <a:avLst/>
          </a:prstGeom>
          <a:noFill/>
        </p:spPr>
        <p:txBody>
          <a:bodyPr wrap="square" rtlCol="0">
            <a:spAutoFit/>
          </a:bodyPr>
          <a:lstStyle/>
          <a:p>
            <a:pPr algn="ctr"/>
            <a:r>
              <a:rPr lang="en-US" sz="2400" dirty="0" smtClean="0">
                <a:solidFill>
                  <a:srgbClr val="7030A0"/>
                </a:solidFill>
                <a:latin typeface="Bodoni MT Black" pitchFamily="18" charset="0"/>
              </a:rPr>
              <a:t>Give up your seat on the bus</a:t>
            </a:r>
            <a:endParaRPr lang="en-US" sz="2400" dirty="0">
              <a:solidFill>
                <a:srgbClr val="7030A0"/>
              </a:solidFill>
              <a:latin typeface="Bodoni MT Black" pitchFamily="18" charset="0"/>
            </a:endParaRPr>
          </a:p>
        </p:txBody>
      </p:sp>
      <p:sp>
        <p:nvSpPr>
          <p:cNvPr id="8" name="TextBox 7"/>
          <p:cNvSpPr txBox="1"/>
          <p:nvPr/>
        </p:nvSpPr>
        <p:spPr>
          <a:xfrm>
            <a:off x="3124200" y="3048000"/>
            <a:ext cx="2819400" cy="1077218"/>
          </a:xfrm>
          <a:prstGeom prst="rect">
            <a:avLst/>
          </a:prstGeom>
          <a:noFill/>
          <a:ln w="57150">
            <a:solidFill>
              <a:schemeClr val="tx1"/>
            </a:solidFill>
            <a:prstDash val="solid"/>
          </a:ln>
        </p:spPr>
        <p:txBody>
          <a:bodyPr wrap="square" rtlCol="0">
            <a:spAutoFit/>
          </a:bodyPr>
          <a:lstStyle/>
          <a:p>
            <a:pPr algn="ctr"/>
            <a:r>
              <a:rPr lang="en-US" sz="3200" dirty="0" smtClean="0">
                <a:solidFill>
                  <a:srgbClr val="FF0000"/>
                </a:solidFill>
                <a:latin typeface="Bodoni MT Black" pitchFamily="18" charset="0"/>
              </a:rPr>
              <a:t>ALLOW NO BULLYING</a:t>
            </a:r>
            <a:endParaRPr lang="en-US" sz="3200" dirty="0">
              <a:solidFill>
                <a:srgbClr val="FF0000"/>
              </a:solidFill>
              <a:latin typeface="Bodoni MT Black" pitchFamily="18" charset="0"/>
            </a:endParaRPr>
          </a:p>
        </p:txBody>
      </p:sp>
      <p:sp>
        <p:nvSpPr>
          <p:cNvPr id="9" name="TextBox 8"/>
          <p:cNvSpPr txBox="1"/>
          <p:nvPr/>
        </p:nvSpPr>
        <p:spPr>
          <a:xfrm>
            <a:off x="0" y="4343400"/>
            <a:ext cx="4207997" cy="830997"/>
          </a:xfrm>
          <a:prstGeom prst="rect">
            <a:avLst/>
          </a:prstGeom>
          <a:noFill/>
        </p:spPr>
        <p:txBody>
          <a:bodyPr wrap="square" rtlCol="0">
            <a:spAutoFit/>
          </a:bodyPr>
          <a:lstStyle/>
          <a:p>
            <a:pPr algn="ctr"/>
            <a:r>
              <a:rPr lang="en-US" sz="2400" dirty="0" smtClean="0">
                <a:solidFill>
                  <a:srgbClr val="FF33CC"/>
                </a:solidFill>
                <a:latin typeface="Bodoni MT Black" pitchFamily="18" charset="0"/>
              </a:rPr>
              <a:t>Treat all students </a:t>
            </a:r>
          </a:p>
          <a:p>
            <a:pPr algn="ctr"/>
            <a:r>
              <a:rPr lang="en-US" sz="2400" dirty="0" smtClean="0">
                <a:solidFill>
                  <a:srgbClr val="FF33CC"/>
                </a:solidFill>
                <a:latin typeface="Bodoni MT Black" pitchFamily="18" charset="0"/>
              </a:rPr>
              <a:t>equally</a:t>
            </a:r>
            <a:endParaRPr lang="en-US" sz="2400" dirty="0">
              <a:solidFill>
                <a:srgbClr val="FF33CC"/>
              </a:solidFill>
              <a:latin typeface="Bodoni MT Black" pitchFamily="18" charset="0"/>
            </a:endParaRPr>
          </a:p>
        </p:txBody>
      </p:sp>
      <p:sp>
        <p:nvSpPr>
          <p:cNvPr id="10" name="TextBox 9"/>
          <p:cNvSpPr txBox="1"/>
          <p:nvPr/>
        </p:nvSpPr>
        <p:spPr>
          <a:xfrm>
            <a:off x="2362200" y="1371600"/>
            <a:ext cx="5410200" cy="461665"/>
          </a:xfrm>
          <a:prstGeom prst="rect">
            <a:avLst/>
          </a:prstGeom>
          <a:noFill/>
        </p:spPr>
        <p:txBody>
          <a:bodyPr wrap="square" rtlCol="0">
            <a:spAutoFit/>
          </a:bodyPr>
          <a:lstStyle/>
          <a:p>
            <a:r>
              <a:rPr lang="en-US" sz="2400" dirty="0" smtClean="0">
                <a:solidFill>
                  <a:schemeClr val="accent5">
                    <a:lumMod val="60000"/>
                    <a:lumOff val="40000"/>
                  </a:schemeClr>
                </a:solidFill>
                <a:latin typeface="Bodoni MT Black" pitchFamily="18" charset="0"/>
              </a:rPr>
              <a:t>Understand the situation</a:t>
            </a:r>
            <a:endParaRPr lang="en-US" sz="2400" dirty="0">
              <a:solidFill>
                <a:schemeClr val="accent5">
                  <a:lumMod val="60000"/>
                  <a:lumOff val="40000"/>
                </a:schemeClr>
              </a:solidFill>
              <a:latin typeface="Bodoni MT Black" pitchFamily="18" charset="0"/>
            </a:endParaRPr>
          </a:p>
        </p:txBody>
      </p:sp>
      <p:sp>
        <p:nvSpPr>
          <p:cNvPr id="11" name="TextBox 10"/>
          <p:cNvSpPr txBox="1"/>
          <p:nvPr/>
        </p:nvSpPr>
        <p:spPr>
          <a:xfrm rot="1325982">
            <a:off x="6075348" y="4295496"/>
            <a:ext cx="2743200" cy="830997"/>
          </a:xfrm>
          <a:prstGeom prst="rect">
            <a:avLst/>
          </a:prstGeom>
          <a:noFill/>
        </p:spPr>
        <p:txBody>
          <a:bodyPr wrap="square" rtlCol="0">
            <a:spAutoFit/>
          </a:bodyPr>
          <a:lstStyle/>
          <a:p>
            <a:r>
              <a:rPr lang="en-US" sz="2400" dirty="0" smtClean="0">
                <a:solidFill>
                  <a:schemeClr val="accent2">
                    <a:lumMod val="60000"/>
                    <a:lumOff val="40000"/>
                  </a:schemeClr>
                </a:solidFill>
                <a:latin typeface="Bodoni MT Black" pitchFamily="18" charset="0"/>
              </a:rPr>
              <a:t>Encourage confidence</a:t>
            </a:r>
            <a:endParaRPr lang="en-US" sz="2400" dirty="0">
              <a:solidFill>
                <a:schemeClr val="accent2">
                  <a:lumMod val="60000"/>
                  <a:lumOff val="40000"/>
                </a:schemeClr>
              </a:solidFill>
              <a:latin typeface="Bodoni MT Black" pitchFamily="18" charset="0"/>
            </a:endParaRPr>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38600" y="3352800"/>
            <a:ext cx="2286000" cy="1143000"/>
          </a:xfrm>
        </p:spPr>
        <p:txBody>
          <a:bodyPr>
            <a:normAutofit/>
          </a:bodyPr>
          <a:lstStyle/>
          <a:p>
            <a:r>
              <a:rPr lang="en-US" dirty="0" smtClean="0">
                <a:latin typeface="AR CHRISTY" pitchFamily="2" charset="0"/>
                <a:hlinkClick r:id="rId2"/>
              </a:rPr>
              <a:t>Obesity</a:t>
            </a:r>
            <a:endParaRPr lang="en-US" dirty="0">
              <a:latin typeface="AR CHRISTY" pitchFamily="2" charset="0"/>
            </a:endParaRPr>
          </a:p>
        </p:txBody>
      </p:sp>
      <p:sp>
        <p:nvSpPr>
          <p:cNvPr id="3" name="TextBox 2"/>
          <p:cNvSpPr txBox="1"/>
          <p:nvPr/>
        </p:nvSpPr>
        <p:spPr>
          <a:xfrm>
            <a:off x="609600" y="2590800"/>
            <a:ext cx="8915400" cy="769441"/>
          </a:xfrm>
          <a:prstGeom prst="rect">
            <a:avLst/>
          </a:prstGeom>
          <a:noFill/>
        </p:spPr>
        <p:txBody>
          <a:bodyPr wrap="square" rtlCol="0">
            <a:spAutoFit/>
          </a:bodyPr>
          <a:lstStyle/>
          <a:p>
            <a:r>
              <a:rPr lang="en-US" sz="4400" dirty="0" smtClean="0">
                <a:latin typeface="AR CHRISTY" pitchFamily="2" charset="0"/>
              </a:rPr>
              <a:t>THERE’ is HOPE FOR THE FUTURE!</a:t>
            </a:r>
            <a:endParaRPr lang="en-US" sz="4400" dirty="0">
              <a:latin typeface="AR CHRISTY" pitchFamily="2" charset="0"/>
            </a:endParaRPr>
          </a:p>
        </p:txBody>
      </p:sp>
      <p:sp>
        <p:nvSpPr>
          <p:cNvPr id="4" name="TextBox 3"/>
          <p:cNvSpPr txBox="1"/>
          <p:nvPr/>
        </p:nvSpPr>
        <p:spPr>
          <a:xfrm>
            <a:off x="609600" y="1828800"/>
            <a:ext cx="5105400" cy="769441"/>
          </a:xfrm>
          <a:prstGeom prst="rect">
            <a:avLst/>
          </a:prstGeom>
          <a:noFill/>
        </p:spPr>
        <p:txBody>
          <a:bodyPr wrap="square" rtlCol="0">
            <a:spAutoFit/>
          </a:bodyPr>
          <a:lstStyle/>
          <a:p>
            <a:r>
              <a:rPr lang="en-US" sz="4400" dirty="0" smtClean="0">
                <a:latin typeface="AR CHRISTY" pitchFamily="2" charset="0"/>
              </a:rPr>
              <a:t>BUT WAIT!</a:t>
            </a:r>
            <a:endParaRPr lang="en-US" sz="4400" dirty="0">
              <a:latin typeface="AR CHRISTY" pitchFamily="2"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Statistics of Obesity</a:t>
            </a:r>
            <a:endParaRPr lang="en-US" dirty="0"/>
          </a:p>
        </p:txBody>
      </p:sp>
      <p:sp>
        <p:nvSpPr>
          <p:cNvPr id="2" name="Content Placeholder 1"/>
          <p:cNvSpPr>
            <a:spLocks noGrp="1"/>
          </p:cNvSpPr>
          <p:nvPr>
            <p:ph type="body" sz="half" idx="4294967295"/>
          </p:nvPr>
        </p:nvSpPr>
        <p:spPr>
          <a:xfrm>
            <a:off x="914400" y="1752600"/>
            <a:ext cx="7315200" cy="4338638"/>
          </a:xfrm>
        </p:spPr>
        <p:txBody>
          <a:bodyPr>
            <a:normAutofit/>
          </a:bodyPr>
          <a:lstStyle/>
          <a:p>
            <a:r>
              <a:rPr lang="en-US" dirty="0" smtClean="0">
                <a:latin typeface="Candara" pitchFamily="34" charset="0"/>
              </a:rPr>
              <a:t>60 % of American children are obese</a:t>
            </a:r>
          </a:p>
          <a:p>
            <a:pPr>
              <a:buNone/>
            </a:pPr>
            <a:endParaRPr lang="en-US" dirty="0" smtClean="0">
              <a:latin typeface="Candara" pitchFamily="34" charset="0"/>
            </a:endParaRPr>
          </a:p>
          <a:p>
            <a:r>
              <a:rPr lang="en-US" dirty="0" smtClean="0">
                <a:latin typeface="Candara" pitchFamily="34" charset="0"/>
              </a:rPr>
              <a:t>40% of obese children and 70% of obese adolescents become obese adults</a:t>
            </a:r>
          </a:p>
          <a:p>
            <a:endParaRPr lang="en-US" dirty="0" smtClean="0">
              <a:latin typeface="Candara" pitchFamily="34" charset="0"/>
            </a:endParaRPr>
          </a:p>
          <a:p>
            <a:r>
              <a:rPr lang="en-US" dirty="0" smtClean="0">
                <a:latin typeface="Candara" pitchFamily="34" charset="0"/>
              </a:rPr>
              <a:t>At age 6, a obese child has a 50% chance of becoming an obese adult.</a:t>
            </a:r>
            <a:endParaRPr lang="en-US" dirty="0">
              <a:latin typeface="Candara" pitchFamily="34" charset="0"/>
            </a:endParaRPr>
          </a:p>
        </p:txBody>
      </p:sp>
    </p:spTree>
  </p:cSld>
  <p:clrMapOvr>
    <a:masterClrMapping/>
  </p:clrMapOvr>
  <p:transition>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838200"/>
            <a:ext cx="7772400" cy="1828800"/>
          </a:xfrm>
        </p:spPr>
        <p:txBody>
          <a:bodyPr/>
          <a:lstStyle/>
          <a:p>
            <a:pPr algn="ctr"/>
            <a:r>
              <a:rPr lang="en-US" dirty="0" smtClean="0"/>
              <a:t>What causes obesity?</a:t>
            </a:r>
            <a:endParaRPr lang="en-US" dirty="0"/>
          </a:p>
        </p:txBody>
      </p:sp>
      <p:sp>
        <p:nvSpPr>
          <p:cNvPr id="4" name="Text Placeholder 3"/>
          <p:cNvSpPr>
            <a:spLocks noGrp="1"/>
          </p:cNvSpPr>
          <p:nvPr>
            <p:ph type="body" idx="1"/>
          </p:nvPr>
        </p:nvSpPr>
        <p:spPr>
          <a:xfrm>
            <a:off x="3962401" y="2895600"/>
            <a:ext cx="5181600" cy="3621488"/>
          </a:xfrm>
        </p:spPr>
        <p:txBody>
          <a:bodyPr>
            <a:normAutofit/>
          </a:bodyPr>
          <a:lstStyle/>
          <a:p>
            <a:pPr>
              <a:buFontTx/>
              <a:buChar char="-"/>
            </a:pPr>
            <a:r>
              <a:rPr lang="en-US" sz="2400" dirty="0" smtClean="0">
                <a:latin typeface="Candara" pitchFamily="34" charset="0"/>
              </a:rPr>
              <a:t>Obesity can run in families</a:t>
            </a:r>
          </a:p>
          <a:p>
            <a:pPr>
              <a:buFontTx/>
              <a:buChar char="-"/>
            </a:pPr>
            <a:r>
              <a:rPr lang="en-US" sz="2400" dirty="0" smtClean="0">
                <a:latin typeface="Candara" pitchFamily="34" charset="0"/>
              </a:rPr>
              <a:t>Lack of exercise</a:t>
            </a:r>
          </a:p>
          <a:p>
            <a:pPr>
              <a:buFontTx/>
              <a:buChar char="-"/>
            </a:pPr>
            <a:r>
              <a:rPr lang="en-US" sz="2400" dirty="0" smtClean="0">
                <a:latin typeface="Candara" pitchFamily="34" charset="0"/>
              </a:rPr>
              <a:t>Unconscious eating habits</a:t>
            </a:r>
          </a:p>
          <a:p>
            <a:pPr>
              <a:buFontTx/>
              <a:buChar char="-"/>
            </a:pPr>
            <a:r>
              <a:rPr lang="en-US" sz="2400" dirty="0" smtClean="0">
                <a:latin typeface="Candara" pitchFamily="34" charset="0"/>
              </a:rPr>
              <a:t>Lack of self control towards food</a:t>
            </a:r>
          </a:p>
          <a:p>
            <a:pPr>
              <a:buFontTx/>
              <a:buChar char="-"/>
            </a:pPr>
            <a:r>
              <a:rPr lang="en-US" sz="2400" dirty="0" smtClean="0">
                <a:latin typeface="Candara" pitchFamily="34" charset="0"/>
              </a:rPr>
              <a:t> Children with obese family members are more likely to become obese</a:t>
            </a:r>
          </a:p>
          <a:p>
            <a:pPr>
              <a:buFontTx/>
              <a:buChar char="-"/>
            </a:pPr>
            <a:endParaRPr lang="en-US" sz="2600" dirty="0" smtClean="0"/>
          </a:p>
          <a:p>
            <a:pPr>
              <a:buFontTx/>
              <a:buChar char="-"/>
            </a:pPr>
            <a:endParaRPr lang="en-US" sz="2600" dirty="0" smtClean="0"/>
          </a:p>
          <a:p>
            <a:pPr>
              <a:buFontTx/>
              <a:buChar char="-"/>
            </a:pPr>
            <a:endParaRPr lang="en-US" dirty="0" smtClean="0"/>
          </a:p>
          <a:p>
            <a:pPr>
              <a:buFontTx/>
              <a:buChar char="-"/>
            </a:pPr>
            <a:endParaRPr lang="en-US" dirty="0"/>
          </a:p>
        </p:txBody>
      </p:sp>
    </p:spTree>
  </p:cSld>
  <p:clrMapOvr>
    <a:masterClrMapping/>
  </p:clrMapOvr>
  <p:transition>
    <p:pull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Factors of Obesity</a:t>
            </a:r>
            <a:br>
              <a:rPr lang="en-US" dirty="0" smtClean="0"/>
            </a:br>
            <a:endParaRPr lang="en-US" dirty="0"/>
          </a:p>
        </p:txBody>
      </p:sp>
      <p:sp>
        <p:nvSpPr>
          <p:cNvPr id="6" name="TextBox 5"/>
          <p:cNvSpPr txBox="1"/>
          <p:nvPr/>
        </p:nvSpPr>
        <p:spPr>
          <a:xfrm>
            <a:off x="1295400" y="1295400"/>
            <a:ext cx="7162800" cy="5509200"/>
          </a:xfrm>
          <a:prstGeom prst="rect">
            <a:avLst/>
          </a:prstGeom>
          <a:noFill/>
        </p:spPr>
        <p:txBody>
          <a:bodyPr wrap="square" rtlCol="0">
            <a:spAutoFit/>
          </a:bodyPr>
          <a:lstStyle/>
          <a:p>
            <a:pPr>
              <a:buFontTx/>
              <a:buChar char="-"/>
            </a:pPr>
            <a:r>
              <a:rPr lang="en-US" sz="2000" dirty="0" smtClean="0">
                <a:latin typeface="Candara" pitchFamily="34" charset="0"/>
              </a:rPr>
              <a:t>Obesity is seen more in lower class families</a:t>
            </a:r>
          </a:p>
          <a:p>
            <a:pPr>
              <a:buFontTx/>
              <a:buChar char="-"/>
            </a:pPr>
            <a:r>
              <a:rPr lang="en-US" sz="2000" dirty="0" smtClean="0">
                <a:latin typeface="Candara" pitchFamily="34" charset="0"/>
              </a:rPr>
              <a:t>Obesity is seen more in families with non working parents </a:t>
            </a:r>
          </a:p>
          <a:p>
            <a:pPr>
              <a:buFontTx/>
              <a:buChar char="-"/>
            </a:pPr>
            <a:r>
              <a:rPr lang="en-US" sz="2000" dirty="0" smtClean="0">
                <a:latin typeface="Candara" pitchFamily="34" charset="0"/>
              </a:rPr>
              <a:t>Certain genes (GAD2) may contribute to obesity more so than others</a:t>
            </a:r>
          </a:p>
          <a:p>
            <a:pPr>
              <a:buFontTx/>
              <a:buChar char="-"/>
            </a:pPr>
            <a:r>
              <a:rPr lang="en-US" sz="2000" dirty="0" smtClean="0">
                <a:latin typeface="Candara" pitchFamily="34" charset="0"/>
              </a:rPr>
              <a:t>Fast food</a:t>
            </a:r>
          </a:p>
          <a:p>
            <a:pPr>
              <a:buFontTx/>
              <a:buChar char="-"/>
            </a:pPr>
            <a:r>
              <a:rPr lang="en-US" sz="2000" dirty="0" smtClean="0">
                <a:latin typeface="Candara" pitchFamily="34" charset="0"/>
              </a:rPr>
              <a:t>Larger portion sizes</a:t>
            </a:r>
          </a:p>
          <a:p>
            <a:pPr>
              <a:buFontTx/>
              <a:buChar char="-"/>
            </a:pPr>
            <a:r>
              <a:rPr lang="en-US" sz="2000" dirty="0" smtClean="0">
                <a:latin typeface="Candara" pitchFamily="34" charset="0"/>
              </a:rPr>
              <a:t>Diseases and drugs</a:t>
            </a:r>
          </a:p>
          <a:p>
            <a:pPr>
              <a:buFontTx/>
              <a:buChar char="-"/>
            </a:pPr>
            <a:r>
              <a:rPr lang="en-US" sz="2000" dirty="0" smtClean="0">
                <a:latin typeface="Candara" pitchFamily="34" charset="0"/>
              </a:rPr>
              <a:t>Energy imbalance:</a:t>
            </a:r>
          </a:p>
          <a:p>
            <a:pPr lvl="1">
              <a:buFontTx/>
              <a:buChar char="-"/>
            </a:pPr>
            <a:r>
              <a:rPr lang="en-US" sz="2000" dirty="0" smtClean="0">
                <a:solidFill>
                  <a:schemeClr val="tx2">
                    <a:lumMod val="75000"/>
                  </a:schemeClr>
                </a:solidFill>
                <a:latin typeface="Candara" pitchFamily="34" charset="0"/>
              </a:rPr>
              <a:t>Weight Gain:</a:t>
            </a:r>
            <a:r>
              <a:rPr lang="en-US" sz="2000" dirty="0" smtClean="0">
                <a:latin typeface="Candara" pitchFamily="34" charset="0"/>
              </a:rPr>
              <a:t/>
            </a:r>
            <a:br>
              <a:rPr lang="en-US" sz="2000" dirty="0" smtClean="0">
                <a:latin typeface="Candara" pitchFamily="34" charset="0"/>
              </a:rPr>
            </a:br>
            <a:r>
              <a:rPr lang="en-US" sz="2000" dirty="0" smtClean="0">
                <a:latin typeface="Candara" pitchFamily="34" charset="0"/>
              </a:rPr>
              <a:t>Calories Consumed &gt; Calories Used</a:t>
            </a:r>
            <a:br>
              <a:rPr lang="en-US" sz="2000" dirty="0" smtClean="0">
                <a:latin typeface="Candara" pitchFamily="34" charset="0"/>
              </a:rPr>
            </a:br>
            <a:r>
              <a:rPr lang="en-US" sz="2000" dirty="0" smtClean="0">
                <a:solidFill>
                  <a:schemeClr val="tx2">
                    <a:lumMod val="75000"/>
                  </a:schemeClr>
                </a:solidFill>
                <a:latin typeface="Candara" pitchFamily="34" charset="0"/>
              </a:rPr>
              <a:t>-Weight Loss:</a:t>
            </a:r>
            <a:r>
              <a:rPr lang="en-US" sz="2000" dirty="0" smtClean="0">
                <a:latin typeface="Candara" pitchFamily="34" charset="0"/>
              </a:rPr>
              <a:t/>
            </a:r>
            <a:br>
              <a:rPr lang="en-US" sz="2000" dirty="0" smtClean="0">
                <a:latin typeface="Candara" pitchFamily="34" charset="0"/>
              </a:rPr>
            </a:br>
            <a:r>
              <a:rPr lang="en-US" sz="2000" dirty="0" smtClean="0">
                <a:latin typeface="Candara" pitchFamily="34" charset="0"/>
              </a:rPr>
              <a:t>Calories Consumed &lt; Calories Used</a:t>
            </a:r>
            <a:br>
              <a:rPr lang="en-US" sz="2000" dirty="0" smtClean="0">
                <a:latin typeface="Candara" pitchFamily="34" charset="0"/>
              </a:rPr>
            </a:br>
            <a:r>
              <a:rPr lang="en-US" sz="2000" dirty="0" smtClean="0">
                <a:latin typeface="Candara" pitchFamily="34" charset="0"/>
              </a:rPr>
              <a:t>-</a:t>
            </a:r>
            <a:r>
              <a:rPr lang="en-US" sz="2000" dirty="0" smtClean="0">
                <a:solidFill>
                  <a:schemeClr val="tx2">
                    <a:lumMod val="75000"/>
                  </a:schemeClr>
                </a:solidFill>
                <a:latin typeface="Candara" pitchFamily="34" charset="0"/>
              </a:rPr>
              <a:t>No Weight Change:</a:t>
            </a:r>
            <a:r>
              <a:rPr lang="en-US" sz="2000" dirty="0" smtClean="0">
                <a:latin typeface="Candara" pitchFamily="34" charset="0"/>
              </a:rPr>
              <a:t/>
            </a:r>
            <a:br>
              <a:rPr lang="en-US" sz="2000" dirty="0" smtClean="0">
                <a:latin typeface="Candara" pitchFamily="34" charset="0"/>
              </a:rPr>
            </a:br>
            <a:r>
              <a:rPr lang="en-US" sz="2000" dirty="0" smtClean="0">
                <a:latin typeface="Candara" pitchFamily="34" charset="0"/>
              </a:rPr>
              <a:t>Calories Consumed = Calories Used</a:t>
            </a:r>
          </a:p>
          <a:p>
            <a:pPr lvl="1">
              <a:buFontTx/>
              <a:buChar char="-"/>
            </a:pPr>
            <a:endParaRPr lang="en-US" dirty="0" smtClean="0"/>
          </a:p>
          <a:p>
            <a:pPr lvl="1">
              <a:buFontTx/>
              <a:buChar char="-"/>
            </a:pPr>
            <a:endParaRPr lang="en-US" dirty="0" smtClean="0"/>
          </a:p>
          <a:p>
            <a:pPr>
              <a:buFontTx/>
              <a:buChar char="-"/>
            </a:pPr>
            <a:endParaRPr lang="en-US" dirty="0" smtClean="0"/>
          </a:p>
          <a:p>
            <a:pPr>
              <a:buFontTx/>
              <a:buChar char="-"/>
            </a:pPr>
            <a:endParaRPr lang="en-US" dirty="0" smtClean="0"/>
          </a:p>
        </p:txBody>
      </p:sp>
    </p:spTree>
  </p:cSld>
  <p:clrMapOvr>
    <a:masterClrMapping/>
  </p:clrMapOvr>
  <p:transition>
    <p:wipe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5105400"/>
            <a:ext cx="7239000" cy="1371600"/>
          </a:xfrm>
        </p:spPr>
        <p:txBody>
          <a:bodyPr>
            <a:normAutofit/>
          </a:bodyPr>
          <a:lstStyle/>
          <a:p>
            <a:r>
              <a:rPr lang="en-US" dirty="0" smtClean="0"/>
              <a:t/>
            </a:r>
            <a:br>
              <a:rPr lang="en-US" dirty="0" smtClean="0"/>
            </a:br>
            <a:endParaRPr lang="en-US" dirty="0"/>
          </a:p>
        </p:txBody>
      </p:sp>
      <p:pic>
        <p:nvPicPr>
          <p:cNvPr id="4" name="Picture 3" descr="26.png"/>
          <p:cNvPicPr>
            <a:picLocks noChangeAspect="1"/>
          </p:cNvPicPr>
          <p:nvPr/>
        </p:nvPicPr>
        <p:blipFill>
          <a:blip r:embed="rId3" cstate="print"/>
          <a:stretch>
            <a:fillRect/>
          </a:stretch>
        </p:blipFill>
        <p:spPr>
          <a:xfrm>
            <a:off x="1905000" y="3124200"/>
            <a:ext cx="1371600" cy="1978165"/>
          </a:xfrm>
          <a:prstGeom prst="rect">
            <a:avLst/>
          </a:prstGeom>
        </p:spPr>
      </p:pic>
      <p:pic>
        <p:nvPicPr>
          <p:cNvPr id="5" name="Picture 4" descr="family7_large.png"/>
          <p:cNvPicPr>
            <a:picLocks noChangeAspect="1"/>
          </p:cNvPicPr>
          <p:nvPr/>
        </p:nvPicPr>
        <p:blipFill>
          <a:blip r:embed="rId4" cstate="print"/>
          <a:stretch>
            <a:fillRect/>
          </a:stretch>
        </p:blipFill>
        <p:spPr>
          <a:xfrm>
            <a:off x="4800600" y="2971800"/>
            <a:ext cx="1447800" cy="2056782"/>
          </a:xfrm>
          <a:prstGeom prst="rect">
            <a:avLst/>
          </a:prstGeom>
        </p:spPr>
      </p:pic>
      <p:pic>
        <p:nvPicPr>
          <p:cNvPr id="6" name="Picture 5" descr="117.png"/>
          <p:cNvPicPr>
            <a:picLocks noChangeAspect="1"/>
          </p:cNvPicPr>
          <p:nvPr/>
        </p:nvPicPr>
        <p:blipFill>
          <a:blip r:embed="rId5" cstate="print"/>
          <a:stretch>
            <a:fillRect/>
          </a:stretch>
        </p:blipFill>
        <p:spPr>
          <a:xfrm>
            <a:off x="609600" y="152400"/>
            <a:ext cx="1976437" cy="2742215"/>
          </a:xfrm>
          <a:prstGeom prst="rect">
            <a:avLst/>
          </a:prstGeom>
        </p:spPr>
      </p:pic>
      <p:pic>
        <p:nvPicPr>
          <p:cNvPr id="7" name="Picture 6" descr="248.png"/>
          <p:cNvPicPr>
            <a:picLocks noChangeAspect="1"/>
          </p:cNvPicPr>
          <p:nvPr/>
        </p:nvPicPr>
        <p:blipFill>
          <a:blip r:embed="rId6" cstate="print"/>
          <a:stretch>
            <a:fillRect/>
          </a:stretch>
        </p:blipFill>
        <p:spPr>
          <a:xfrm>
            <a:off x="6096000" y="609600"/>
            <a:ext cx="1699941" cy="2133600"/>
          </a:xfrm>
          <a:prstGeom prst="rect">
            <a:avLst/>
          </a:prstGeom>
        </p:spPr>
      </p:pic>
      <p:pic>
        <p:nvPicPr>
          <p:cNvPr id="8" name="Picture 7" descr="267.png"/>
          <p:cNvPicPr>
            <a:picLocks noChangeAspect="1"/>
          </p:cNvPicPr>
          <p:nvPr/>
        </p:nvPicPr>
        <p:blipFill>
          <a:blip r:embed="rId7" cstate="print"/>
          <a:stretch>
            <a:fillRect/>
          </a:stretch>
        </p:blipFill>
        <p:spPr>
          <a:xfrm>
            <a:off x="4114800" y="533400"/>
            <a:ext cx="1553977" cy="2281238"/>
          </a:xfrm>
          <a:prstGeom prst="rect">
            <a:avLst/>
          </a:prstGeom>
        </p:spPr>
      </p:pic>
      <p:sp>
        <p:nvSpPr>
          <p:cNvPr id="9" name="TextBox 8"/>
          <p:cNvSpPr txBox="1"/>
          <p:nvPr/>
        </p:nvSpPr>
        <p:spPr>
          <a:xfrm>
            <a:off x="2971800" y="1371600"/>
            <a:ext cx="991321" cy="646331"/>
          </a:xfrm>
          <a:prstGeom prst="rect">
            <a:avLst/>
          </a:prstGeom>
          <a:noFill/>
        </p:spPr>
        <p:txBody>
          <a:bodyPr wrap="square" rtlCol="0">
            <a:spAutoFit/>
          </a:bodyPr>
          <a:lstStyle/>
          <a:p>
            <a:r>
              <a:rPr lang="en-US" sz="3600" dirty="0" smtClean="0">
                <a:latin typeface="Bodoni MT Black" pitchFamily="18" charset="0"/>
              </a:rPr>
              <a:t>VS.</a:t>
            </a:r>
            <a:endParaRPr lang="en-US" sz="3600" dirty="0">
              <a:latin typeface="Bodoni MT Black" pitchFamily="18" charset="0"/>
            </a:endParaRPr>
          </a:p>
        </p:txBody>
      </p:sp>
      <p:sp>
        <p:nvSpPr>
          <p:cNvPr id="10" name="TextBox 9"/>
          <p:cNvSpPr txBox="1"/>
          <p:nvPr/>
        </p:nvSpPr>
        <p:spPr>
          <a:xfrm>
            <a:off x="3886200" y="3962400"/>
            <a:ext cx="991321" cy="646331"/>
          </a:xfrm>
          <a:prstGeom prst="rect">
            <a:avLst/>
          </a:prstGeom>
          <a:noFill/>
        </p:spPr>
        <p:txBody>
          <a:bodyPr wrap="square" rtlCol="0">
            <a:spAutoFit/>
          </a:bodyPr>
          <a:lstStyle/>
          <a:p>
            <a:r>
              <a:rPr lang="en-US" sz="3600" dirty="0" smtClean="0">
                <a:latin typeface="Bodoni MT Black" pitchFamily="18" charset="0"/>
              </a:rPr>
              <a:t>VS.</a:t>
            </a:r>
            <a:endParaRPr lang="en-US" sz="3600" dirty="0">
              <a:latin typeface="Bodoni MT Black" pitchFamily="18" charset="0"/>
            </a:endParaRP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How to treat obesity in children</a:t>
            </a:r>
            <a:endParaRPr lang="en-US" dirty="0"/>
          </a:p>
        </p:txBody>
      </p:sp>
      <p:sp>
        <p:nvSpPr>
          <p:cNvPr id="3" name="TextBox 2"/>
          <p:cNvSpPr txBox="1"/>
          <p:nvPr/>
        </p:nvSpPr>
        <p:spPr>
          <a:xfrm>
            <a:off x="609600" y="1752600"/>
            <a:ext cx="6629400" cy="2677656"/>
          </a:xfrm>
          <a:prstGeom prst="rect">
            <a:avLst/>
          </a:prstGeom>
          <a:noFill/>
        </p:spPr>
        <p:txBody>
          <a:bodyPr wrap="square" rtlCol="0">
            <a:spAutoFit/>
          </a:bodyPr>
          <a:lstStyle/>
          <a:p>
            <a:pPr>
              <a:buFontTx/>
              <a:buChar char="-"/>
            </a:pPr>
            <a:r>
              <a:rPr lang="en-US" sz="2400" dirty="0" smtClean="0">
                <a:latin typeface="Candara" pitchFamily="34" charset="0"/>
              </a:rPr>
              <a:t>Dietary changes</a:t>
            </a:r>
          </a:p>
          <a:p>
            <a:pPr>
              <a:buFontTx/>
              <a:buChar char="-"/>
            </a:pPr>
            <a:r>
              <a:rPr lang="en-US" sz="2400" dirty="0" smtClean="0">
                <a:latin typeface="Candara" pitchFamily="34" charset="0"/>
              </a:rPr>
              <a:t>Implementing exercising routines and more daily activity/movement</a:t>
            </a:r>
          </a:p>
          <a:p>
            <a:pPr>
              <a:buFontTx/>
              <a:buChar char="-"/>
            </a:pPr>
            <a:r>
              <a:rPr lang="en-US" sz="2400" dirty="0" smtClean="0">
                <a:latin typeface="Candara" pitchFamily="34" charset="0"/>
              </a:rPr>
              <a:t>Counting calories</a:t>
            </a:r>
          </a:p>
          <a:p>
            <a:pPr>
              <a:buFontTx/>
              <a:buChar char="-"/>
            </a:pPr>
            <a:r>
              <a:rPr lang="en-US" sz="2400" dirty="0" smtClean="0">
                <a:latin typeface="Candara" pitchFamily="34" charset="0"/>
              </a:rPr>
              <a:t>Talking with counselors or psychiatrists about your feelings concerning body image, health, emotional and physical aspects of being obese </a:t>
            </a:r>
            <a:endParaRPr lang="en-US" sz="2400" dirty="0">
              <a:latin typeface="Candara" pitchFamily="34" charset="0"/>
            </a:endParaRPr>
          </a:p>
        </p:txBody>
      </p:sp>
    </p:spTree>
  </p:cSld>
  <p:clrMapOvr>
    <a:masterClrMapping/>
  </p:clrMapOvr>
  <p:transition>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Obesity in the classroom…</a:t>
            </a:r>
            <a:endParaRPr lang="en-US" dirty="0"/>
          </a:p>
        </p:txBody>
      </p:sp>
      <p:pic>
        <p:nvPicPr>
          <p:cNvPr id="1026" name="Picture 2"/>
          <p:cNvPicPr>
            <a:picLocks noChangeAspect="1" noChangeArrowheads="1"/>
          </p:cNvPicPr>
          <p:nvPr/>
        </p:nvPicPr>
        <p:blipFill>
          <a:blip r:embed="rId2"/>
          <a:srcRect/>
          <a:stretch>
            <a:fillRect/>
          </a:stretch>
        </p:blipFill>
        <p:spPr bwMode="auto">
          <a:xfrm>
            <a:off x="2514600" y="1981200"/>
            <a:ext cx="3352800" cy="3352800"/>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4294967295"/>
          </p:nvPr>
        </p:nvSpPr>
        <p:spPr>
          <a:xfrm>
            <a:off x="685800" y="304800"/>
            <a:ext cx="7848600" cy="1219200"/>
          </a:xfrm>
          <a:solidFill>
            <a:schemeClr val="accent1"/>
          </a:solidFill>
        </p:spPr>
        <p:txBody>
          <a:bodyPr>
            <a:normAutofit lnSpcReduction="10000"/>
          </a:bodyPr>
          <a:lstStyle/>
          <a:p>
            <a:pPr algn="ctr">
              <a:buNone/>
            </a:pPr>
            <a:r>
              <a:rPr lang="en-US" sz="4000" dirty="0" smtClean="0">
                <a:latin typeface="+mj-lt"/>
              </a:rPr>
              <a:t>How obesity affects students in the classroom?</a:t>
            </a:r>
          </a:p>
        </p:txBody>
      </p:sp>
      <p:sp>
        <p:nvSpPr>
          <p:cNvPr id="4" name="TextBox 3"/>
          <p:cNvSpPr txBox="1"/>
          <p:nvPr/>
        </p:nvSpPr>
        <p:spPr>
          <a:xfrm>
            <a:off x="609600" y="2209800"/>
            <a:ext cx="8229600" cy="3785652"/>
          </a:xfrm>
          <a:prstGeom prst="rect">
            <a:avLst/>
          </a:prstGeom>
          <a:noFill/>
        </p:spPr>
        <p:txBody>
          <a:bodyPr wrap="square" rtlCol="0">
            <a:spAutoFit/>
          </a:bodyPr>
          <a:lstStyle/>
          <a:p>
            <a:pPr>
              <a:buFont typeface="Arial" pitchFamily="34" charset="0"/>
              <a:buChar char="•"/>
            </a:pPr>
            <a:r>
              <a:rPr lang="en-US" sz="2400" dirty="0" smtClean="0">
                <a:latin typeface="Candara" pitchFamily="34" charset="0"/>
              </a:rPr>
              <a:t>If a student could not physically sit comfortably in a desk?</a:t>
            </a:r>
          </a:p>
          <a:p>
            <a:pPr>
              <a:buFont typeface="Arial" pitchFamily="34" charset="0"/>
              <a:buChar char="•"/>
            </a:pPr>
            <a:endParaRPr lang="en-US" sz="2400" dirty="0" smtClean="0">
              <a:latin typeface="Candara" pitchFamily="34" charset="0"/>
            </a:endParaRPr>
          </a:p>
          <a:p>
            <a:pPr>
              <a:buFont typeface="Arial" pitchFamily="34" charset="0"/>
              <a:buChar char="•"/>
            </a:pPr>
            <a:r>
              <a:rPr lang="en-US" sz="2400" dirty="0" smtClean="0">
                <a:latin typeface="Candara" pitchFamily="34" charset="0"/>
              </a:rPr>
              <a:t>If a student could not perform at his/her maximum potential due to their weight?</a:t>
            </a:r>
          </a:p>
          <a:p>
            <a:pPr>
              <a:buFont typeface="Arial" pitchFamily="34" charset="0"/>
              <a:buChar char="•"/>
            </a:pPr>
            <a:endParaRPr lang="en-US" sz="2400" dirty="0" smtClean="0">
              <a:latin typeface="Candara" pitchFamily="34" charset="0"/>
            </a:endParaRPr>
          </a:p>
          <a:p>
            <a:pPr>
              <a:buFont typeface="Arial" pitchFamily="34" charset="0"/>
              <a:buChar char="•"/>
            </a:pPr>
            <a:r>
              <a:rPr lang="en-US" sz="2400" dirty="0" smtClean="0">
                <a:latin typeface="Candara" pitchFamily="34" charset="0"/>
              </a:rPr>
              <a:t>If a student asked you to be moved to the back of the classroom in order to avoid interaction with other students?</a:t>
            </a:r>
          </a:p>
          <a:p>
            <a:pPr>
              <a:buFont typeface="Arial" pitchFamily="34" charset="0"/>
              <a:buChar char="•"/>
            </a:pPr>
            <a:endParaRPr lang="en-US" sz="2400" dirty="0" smtClean="0">
              <a:latin typeface="Candara" pitchFamily="34" charset="0"/>
            </a:endParaRPr>
          </a:p>
          <a:p>
            <a:pPr>
              <a:buFont typeface="Arial" pitchFamily="34" charset="0"/>
              <a:buChar char="•"/>
            </a:pPr>
            <a:r>
              <a:rPr lang="en-US" sz="2400" dirty="0" smtClean="0">
                <a:latin typeface="Candara" pitchFamily="34" charset="0"/>
              </a:rPr>
              <a:t>If a student was being bullied in your classroom as a result of his/her weight?</a:t>
            </a:r>
            <a:endParaRPr lang="en-US" sz="2400" dirty="0">
              <a:latin typeface="Candara" pitchFamily="34" charset="0"/>
            </a:endParaRPr>
          </a:p>
        </p:txBody>
      </p:sp>
    </p:spTree>
  </p:cSld>
  <p:clrMapOvr>
    <a:masterClrMapping/>
  </p:clrMapOvr>
  <p:transition>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solidFill>
            <a:schemeClr val="accent1"/>
          </a:solidFill>
        </p:spPr>
        <p:txBody>
          <a:bodyPr/>
          <a:lstStyle/>
          <a:p>
            <a:pPr algn="ctr"/>
            <a:r>
              <a:rPr lang="en-US" dirty="0" smtClean="0">
                <a:solidFill>
                  <a:schemeClr val="tx1"/>
                </a:solidFill>
              </a:rPr>
              <a:t>What would you do?</a:t>
            </a:r>
            <a:endParaRPr lang="en-US" dirty="0">
              <a:solidFill>
                <a:schemeClr val="tx1"/>
              </a:solidFill>
            </a:endParaRPr>
          </a:p>
        </p:txBody>
      </p:sp>
      <p:sp>
        <p:nvSpPr>
          <p:cNvPr id="4" name="TextBox 3"/>
          <p:cNvSpPr txBox="1"/>
          <p:nvPr/>
        </p:nvSpPr>
        <p:spPr>
          <a:xfrm>
            <a:off x="381000" y="1676400"/>
            <a:ext cx="8534400" cy="3416320"/>
          </a:xfrm>
          <a:prstGeom prst="rect">
            <a:avLst/>
          </a:prstGeom>
          <a:noFill/>
        </p:spPr>
        <p:txBody>
          <a:bodyPr wrap="square" rtlCol="0">
            <a:spAutoFit/>
          </a:bodyPr>
          <a:lstStyle/>
          <a:p>
            <a:pPr>
              <a:buFont typeface="Arial" pitchFamily="34" charset="0"/>
              <a:buChar char="•"/>
            </a:pPr>
            <a:r>
              <a:rPr lang="en-US" sz="2400" dirty="0" smtClean="0">
                <a:latin typeface="Candara" pitchFamily="34" charset="0"/>
              </a:rPr>
              <a:t>If all of the seats on the bus were taken, and one student had to sit by themselves because of their weight?</a:t>
            </a:r>
          </a:p>
          <a:p>
            <a:pPr>
              <a:buFont typeface="Arial" pitchFamily="34" charset="0"/>
              <a:buChar char="•"/>
            </a:pPr>
            <a:endParaRPr lang="en-US" sz="2400" dirty="0" smtClean="0">
              <a:latin typeface="Candara" pitchFamily="34" charset="0"/>
            </a:endParaRPr>
          </a:p>
          <a:p>
            <a:pPr>
              <a:buFont typeface="Arial" pitchFamily="34" charset="0"/>
              <a:buChar char="•"/>
            </a:pPr>
            <a:r>
              <a:rPr lang="en-US" sz="2400" dirty="0" smtClean="0">
                <a:latin typeface="Candara" pitchFamily="34" charset="0"/>
              </a:rPr>
              <a:t>If you saw an overweight child eating lunch out of a vending machine because that’s all he or she could afford?</a:t>
            </a:r>
          </a:p>
          <a:p>
            <a:pPr>
              <a:buFont typeface="Arial" pitchFamily="34" charset="0"/>
              <a:buChar char="•"/>
            </a:pPr>
            <a:endParaRPr lang="en-US" sz="2400" dirty="0" smtClean="0">
              <a:latin typeface="Candara" pitchFamily="34" charset="0"/>
            </a:endParaRPr>
          </a:p>
          <a:p>
            <a:pPr>
              <a:buFont typeface="Arial" pitchFamily="34" charset="0"/>
              <a:buChar char="•"/>
            </a:pPr>
            <a:r>
              <a:rPr lang="en-US" sz="2400" dirty="0" smtClean="0">
                <a:latin typeface="Candara" pitchFamily="34" charset="0"/>
              </a:rPr>
              <a:t>If an overweight child wasn’t participating in your class and other students accused use of giving this student special privileges by not making them participate?</a:t>
            </a:r>
            <a:endParaRPr lang="en-US" sz="2400" dirty="0">
              <a:latin typeface="Candara" pitchFamily="34" charset="0"/>
            </a:endParaRPr>
          </a:p>
        </p:txBody>
      </p:sp>
    </p:spTree>
  </p:cSld>
  <p:clrMapOvr>
    <a:masterClrMapping/>
  </p:clrMapOvr>
  <p:transition>
    <p:wipe dir="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159</TotalTime>
  <Words>422</Words>
  <Application>Microsoft Office PowerPoint</Application>
  <PresentationFormat>On-screen Show (4:3)</PresentationFormat>
  <Paragraphs>67</Paragraphs>
  <Slides>11</Slides>
  <Notes>4</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Concourse</vt:lpstr>
      <vt:lpstr>What is obesity? </vt:lpstr>
      <vt:lpstr>Statistics of Obesity</vt:lpstr>
      <vt:lpstr>What causes obesity?</vt:lpstr>
      <vt:lpstr>Factors of Obesity </vt:lpstr>
      <vt:lpstr> </vt:lpstr>
      <vt:lpstr>How to treat obesity in children</vt:lpstr>
      <vt:lpstr>Obesity in the classroom…</vt:lpstr>
      <vt:lpstr>Slide 8</vt:lpstr>
      <vt:lpstr>What would you do?</vt:lpstr>
      <vt:lpstr>Ideas to help include all students…</vt:lpstr>
      <vt:lpstr>Obesity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Casey</dc:creator>
  <cp:lastModifiedBy>Dr. Mahboob</cp:lastModifiedBy>
  <cp:revision>18</cp:revision>
  <dcterms:created xsi:type="dcterms:W3CDTF">2009-10-18T21:04:19Z</dcterms:created>
  <dcterms:modified xsi:type="dcterms:W3CDTF">2013-05-23T12:38:25Z</dcterms:modified>
</cp:coreProperties>
</file>