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60"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702"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6F2FCC-FEE0-4287-9FBD-69260A641078}" type="datetimeFigureOut">
              <a:rPr lang="en-US" smtClean="0"/>
              <a:pPr/>
              <a:t>4/29/2013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BDC60-EED6-404E-BE00-6D8091AD42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6F2FCC-FEE0-4287-9FBD-69260A641078}" type="datetimeFigureOut">
              <a:rPr lang="en-US" smtClean="0"/>
              <a:pPr/>
              <a:t>4/29/2013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BDC60-EED6-404E-BE00-6D8091AD42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6F2FCC-FEE0-4287-9FBD-69260A641078}" type="datetimeFigureOut">
              <a:rPr lang="en-US" smtClean="0"/>
              <a:pPr/>
              <a:t>4/29/2013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BDC60-EED6-404E-BE00-6D8091AD42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6F2FCC-FEE0-4287-9FBD-69260A641078}" type="datetimeFigureOut">
              <a:rPr lang="en-US" smtClean="0"/>
              <a:pPr/>
              <a:t>4/29/2013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BDC60-EED6-404E-BE00-6D8091AD42E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6F2FCC-FEE0-4287-9FBD-69260A641078}" type="datetimeFigureOut">
              <a:rPr lang="en-US" smtClean="0"/>
              <a:pPr/>
              <a:t>4/29/2013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BDC60-EED6-404E-BE00-6D8091AD42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6F2FCC-FEE0-4287-9FBD-69260A641078}" type="datetimeFigureOut">
              <a:rPr lang="en-US" smtClean="0"/>
              <a:pPr/>
              <a:t>4/29/2013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BDC60-EED6-404E-BE00-6D8091AD42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6F2FCC-FEE0-4287-9FBD-69260A641078}" type="datetimeFigureOut">
              <a:rPr lang="en-US" smtClean="0"/>
              <a:pPr/>
              <a:t>4/29/2013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ABDC60-EED6-404E-BE00-6D8091AD42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6F2FCC-FEE0-4287-9FBD-69260A641078}" type="datetimeFigureOut">
              <a:rPr lang="en-US" smtClean="0"/>
              <a:pPr/>
              <a:t>4/29/2013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ABDC60-EED6-404E-BE00-6D8091AD42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6F2FCC-FEE0-4287-9FBD-69260A641078}" type="datetimeFigureOut">
              <a:rPr lang="en-US" smtClean="0"/>
              <a:pPr/>
              <a:t>4/29/2013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ABDC60-EED6-404E-BE00-6D8091AD42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6F2FCC-FEE0-4287-9FBD-69260A641078}" type="datetimeFigureOut">
              <a:rPr lang="en-US" smtClean="0"/>
              <a:pPr/>
              <a:t>4/29/2013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BDC60-EED6-404E-BE00-6D8091AD42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6F2FCC-FEE0-4287-9FBD-69260A641078}" type="datetimeFigureOut">
              <a:rPr lang="en-US" smtClean="0"/>
              <a:pPr/>
              <a:t>4/29/2013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BDC60-EED6-404E-BE00-6D8091AD42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6F2FCC-FEE0-4287-9FBD-69260A641078}" type="datetimeFigureOut">
              <a:rPr lang="en-US" smtClean="0"/>
              <a:pPr/>
              <a:t>4/29/2013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ABDC60-EED6-404E-BE00-6D8091AD42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09600" y="609600"/>
            <a:ext cx="7848600" cy="5562600"/>
          </a:xfrm>
          <a:prstGeom prst="rect">
            <a:avLst/>
          </a:prstGeom>
          <a:noFill/>
          <a:ln w="889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447800" y="1524000"/>
            <a:ext cx="7772400" cy="1470025"/>
          </a:xfrm>
        </p:spPr>
        <p:txBody>
          <a:bodyPr>
            <a:normAutofit/>
          </a:bodyPr>
          <a:lstStyle/>
          <a:p>
            <a:r>
              <a:rPr lang="en-US" sz="8800" b="1" dirty="0" smtClean="0">
                <a:solidFill>
                  <a:schemeClr val="bg1"/>
                </a:solidFill>
              </a:rPr>
              <a:t>WOW</a:t>
            </a:r>
            <a:endParaRPr lang="en-US" sz="8800" b="1" dirty="0">
              <a:solidFill>
                <a:schemeClr val="bg1"/>
              </a:solidFill>
            </a:endParaRPr>
          </a:p>
        </p:txBody>
      </p:sp>
      <p:sp>
        <p:nvSpPr>
          <p:cNvPr id="3" name="Subtitle 2"/>
          <p:cNvSpPr>
            <a:spLocks noGrp="1"/>
          </p:cNvSpPr>
          <p:nvPr>
            <p:ph type="subTitle" idx="1"/>
          </p:nvPr>
        </p:nvSpPr>
        <p:spPr>
          <a:xfrm>
            <a:off x="914400" y="3733800"/>
            <a:ext cx="8001000" cy="609600"/>
          </a:xfrm>
        </p:spPr>
        <p:txBody>
          <a:bodyPr>
            <a:normAutofit/>
          </a:bodyPr>
          <a:lstStyle/>
          <a:p>
            <a:pPr algn="l"/>
            <a:r>
              <a:rPr lang="en-US" dirty="0" smtClean="0">
                <a:solidFill>
                  <a:srgbClr val="0099FF"/>
                </a:solidFill>
              </a:rPr>
              <a:t>Health care and Weight Control Supervisor</a:t>
            </a:r>
            <a:endParaRPr lang="en-US" dirty="0">
              <a:solidFill>
                <a:srgbClr val="0099FF"/>
              </a:solidFill>
            </a:endParaRPr>
          </a:p>
        </p:txBody>
      </p:sp>
      <p:sp>
        <p:nvSpPr>
          <p:cNvPr id="5" name="TextBox 4"/>
          <p:cNvSpPr txBox="1"/>
          <p:nvPr/>
        </p:nvSpPr>
        <p:spPr>
          <a:xfrm>
            <a:off x="1371600" y="1295400"/>
            <a:ext cx="5791200" cy="1569660"/>
          </a:xfrm>
          <a:prstGeom prst="rect">
            <a:avLst/>
          </a:prstGeom>
          <a:noFill/>
        </p:spPr>
        <p:txBody>
          <a:bodyPr wrap="square" rtlCol="0">
            <a:spAutoFit/>
          </a:bodyPr>
          <a:lstStyle/>
          <a:p>
            <a:r>
              <a:rPr lang="en-US" sz="9600" dirty="0" smtClean="0">
                <a:solidFill>
                  <a:srgbClr val="0099FF"/>
                </a:solidFill>
                <a:latin typeface="Tw Cen MT Condensed Extra Bold" pitchFamily="34" charset="0"/>
              </a:rPr>
              <a:t>WOW</a:t>
            </a:r>
            <a:endParaRPr lang="en-US" sz="9600" dirty="0">
              <a:solidFill>
                <a:srgbClr val="0099FF"/>
              </a:solidFill>
              <a:latin typeface="Tw Cen MT Condensed Extra Bold" pitchFamily="34" charset="0"/>
            </a:endParaRPr>
          </a:p>
        </p:txBody>
      </p:sp>
      <p:pic>
        <p:nvPicPr>
          <p:cNvPr id="14340" name="Picture 4" descr="http://www.activehealthacademy.com/images/slim_lady_cartoon.jpg"/>
          <p:cNvPicPr>
            <a:picLocks noChangeAspect="1" noChangeArrowheads="1"/>
          </p:cNvPicPr>
          <p:nvPr/>
        </p:nvPicPr>
        <p:blipFill>
          <a:blip r:embed="rId2" cstate="print"/>
          <a:srcRect/>
          <a:stretch>
            <a:fillRect/>
          </a:stretch>
        </p:blipFill>
        <p:spPr bwMode="auto">
          <a:xfrm>
            <a:off x="4114800" y="762000"/>
            <a:ext cx="1600200" cy="2867025"/>
          </a:xfrm>
          <a:prstGeom prst="rect">
            <a:avLst/>
          </a:prstGeom>
          <a:noFill/>
        </p:spPr>
      </p:pic>
      <p:sp>
        <p:nvSpPr>
          <p:cNvPr id="9" name="TextBox 8"/>
          <p:cNvSpPr txBox="1"/>
          <p:nvPr/>
        </p:nvSpPr>
        <p:spPr>
          <a:xfrm>
            <a:off x="3505200" y="4724400"/>
            <a:ext cx="4419600" cy="1015663"/>
          </a:xfrm>
          <a:prstGeom prst="rect">
            <a:avLst/>
          </a:prstGeom>
          <a:noFill/>
        </p:spPr>
        <p:txBody>
          <a:bodyPr wrap="square" rtlCol="0">
            <a:spAutoFit/>
          </a:bodyPr>
          <a:lstStyle/>
          <a:p>
            <a:pPr algn="ctr">
              <a:buFontTx/>
              <a:buChar char="-"/>
            </a:pPr>
            <a:r>
              <a:rPr lang="en-US" sz="2000" dirty="0" smtClean="0"/>
              <a:t> Joseph Stanley and Namita Sindwani </a:t>
            </a:r>
          </a:p>
          <a:p>
            <a:pPr algn="ctr">
              <a:buFontTx/>
              <a:buChar char="-"/>
            </a:pPr>
            <a:endParaRPr lang="en-US" sz="2000" dirty="0" smtClean="0"/>
          </a:p>
          <a:p>
            <a:pPr algn="ctr">
              <a:buFontTx/>
              <a:buChar char="-"/>
            </a:pP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524000"/>
          </a:xfrm>
        </p:spPr>
        <p:txBody>
          <a:bodyPr>
            <a:noAutofit/>
          </a:bodyPr>
          <a:lstStyle/>
          <a:p>
            <a:pPr algn="l"/>
            <a:r>
              <a:rPr lang="en-US" sz="2000" dirty="0">
                <a:solidFill>
                  <a:srgbClr val="0099FF"/>
                </a:solidFill>
                <a:latin typeface="Tw Cen MT Condensed Extra Bold" pitchFamily="34" charset="0"/>
              </a:rPr>
              <a:t>More than one-third of U.S. adults (over 72 million people) and 17% of U.S. children are obese. During 1980–2008, obesity rates doubled for adults and tripled for children. During the past several decades, obesity rates for all population </a:t>
            </a:r>
            <a:r>
              <a:rPr lang="en-US" sz="2000" dirty="0" smtClean="0">
                <a:solidFill>
                  <a:srgbClr val="0099FF"/>
                </a:solidFill>
                <a:latin typeface="Tw Cen MT Condensed Extra Bold" pitchFamily="34" charset="0"/>
              </a:rPr>
              <a:t>groups - regardless </a:t>
            </a:r>
            <a:r>
              <a:rPr lang="en-US" sz="2000" dirty="0">
                <a:solidFill>
                  <a:srgbClr val="0099FF"/>
                </a:solidFill>
                <a:latin typeface="Tw Cen MT Condensed Extra Bold" pitchFamily="34" charset="0"/>
              </a:rPr>
              <a:t>of age, sex, race, ethnicity, socioeconomic status, education level, or geographic </a:t>
            </a:r>
            <a:r>
              <a:rPr lang="en-US" sz="2000" dirty="0" smtClean="0">
                <a:solidFill>
                  <a:srgbClr val="0099FF"/>
                </a:solidFill>
                <a:latin typeface="Tw Cen MT Condensed Extra Bold" pitchFamily="34" charset="0"/>
              </a:rPr>
              <a:t>region - have </a:t>
            </a:r>
            <a:r>
              <a:rPr lang="en-US" sz="2000" dirty="0">
                <a:solidFill>
                  <a:srgbClr val="0099FF"/>
                </a:solidFill>
                <a:latin typeface="Tw Cen MT Condensed Extra Bold" pitchFamily="34" charset="0"/>
              </a:rPr>
              <a:t>increased markedly.</a:t>
            </a:r>
          </a:p>
        </p:txBody>
      </p:sp>
      <p:pic>
        <p:nvPicPr>
          <p:cNvPr id="4" name="Picture 2" descr="http://ahealthylifestyleworks.com/wp-content/uploads/2010/03/j0409011.jpg"/>
          <p:cNvPicPr>
            <a:picLocks noGrp="1" noChangeAspect="1" noChangeArrowheads="1"/>
          </p:cNvPicPr>
          <p:nvPr>
            <p:ph idx="1"/>
          </p:nvPr>
        </p:nvPicPr>
        <p:blipFill>
          <a:blip r:embed="rId2" cstate="print"/>
          <a:srcRect/>
          <a:stretch>
            <a:fillRect/>
          </a:stretch>
        </p:blipFill>
        <p:spPr bwMode="auto">
          <a:xfrm>
            <a:off x="5334000" y="2057401"/>
            <a:ext cx="3276600" cy="4343400"/>
          </a:xfrm>
          <a:prstGeom prst="rect">
            <a:avLst/>
          </a:prstGeom>
          <a:noFill/>
        </p:spPr>
      </p:pic>
      <p:sp>
        <p:nvSpPr>
          <p:cNvPr id="5" name="Rectangle 4"/>
          <p:cNvSpPr/>
          <p:nvPr/>
        </p:nvSpPr>
        <p:spPr>
          <a:xfrm>
            <a:off x="228600" y="228600"/>
            <a:ext cx="8610600" cy="640080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57200" y="2133600"/>
            <a:ext cx="5257800" cy="369332"/>
          </a:xfrm>
          <a:prstGeom prst="rect">
            <a:avLst/>
          </a:prstGeom>
          <a:noFill/>
        </p:spPr>
        <p:txBody>
          <a:bodyPr wrap="square" rtlCol="0">
            <a:spAutoFit/>
          </a:bodyPr>
          <a:lstStyle/>
          <a:p>
            <a:endParaRPr lang="en-US" dirty="0"/>
          </a:p>
        </p:txBody>
      </p:sp>
      <p:sp>
        <p:nvSpPr>
          <p:cNvPr id="9" name="TextBox 8"/>
          <p:cNvSpPr txBox="1"/>
          <p:nvPr/>
        </p:nvSpPr>
        <p:spPr>
          <a:xfrm>
            <a:off x="457200" y="2133600"/>
            <a:ext cx="4800600" cy="5032147"/>
          </a:xfrm>
          <a:prstGeom prst="rect">
            <a:avLst/>
          </a:prstGeom>
          <a:noFill/>
        </p:spPr>
        <p:txBody>
          <a:bodyPr wrap="square" rtlCol="0">
            <a:spAutoFit/>
          </a:bodyPr>
          <a:lstStyle/>
          <a:p>
            <a:r>
              <a:rPr lang="en-US" sz="1300" dirty="0"/>
              <a:t>Weight loss and regular exercise can help alleviate the harmful effects of being overweight. Studies show that if you are overweight or obese, losing 5% to 10% of your body weight can improve your health</a:t>
            </a:r>
            <a:r>
              <a:rPr lang="en-US" sz="1300" dirty="0" smtClean="0"/>
              <a:t>.</a:t>
            </a:r>
          </a:p>
          <a:p>
            <a:endParaRPr lang="en-US" sz="1300" dirty="0" smtClean="0"/>
          </a:p>
          <a:p>
            <a:r>
              <a:rPr lang="en-US" sz="1300" dirty="0"/>
              <a:t>The safest and most effective way of losing weight is reducing your calorie intake and increasing your physical activities. </a:t>
            </a:r>
            <a:r>
              <a:rPr lang="en-US" sz="1300" dirty="0" smtClean="0"/>
              <a:t> Calorie intake depends on the lifestyle you live, the level of activity, etc.</a:t>
            </a:r>
          </a:p>
          <a:p>
            <a:endParaRPr lang="en-US" sz="1300" dirty="0"/>
          </a:p>
          <a:p>
            <a:r>
              <a:rPr lang="en-US" sz="1300" dirty="0"/>
              <a:t>Losing weight successfully </a:t>
            </a:r>
            <a:r>
              <a:rPr lang="en-US" sz="1300" dirty="0" smtClean="0"/>
              <a:t>depends essentially on</a:t>
            </a:r>
            <a:endParaRPr lang="en-US" sz="1300" dirty="0"/>
          </a:p>
          <a:p>
            <a:r>
              <a:rPr lang="en-US" sz="1300" dirty="0"/>
              <a:t>your enthusiasm and </a:t>
            </a:r>
            <a:r>
              <a:rPr lang="en-US" sz="1300" dirty="0" smtClean="0"/>
              <a:t>motivation. But even with the right enthusiasm, some people fail to be fit. They follow wrong diets, spend a lot of money, yet remain trapped in the obesity zone.</a:t>
            </a:r>
            <a:endParaRPr lang="en-US" sz="1300" dirty="0"/>
          </a:p>
          <a:p>
            <a:r>
              <a:rPr lang="en-US" sz="1300" dirty="0" smtClean="0"/>
              <a:t>The reason behind this is people, have no idea what is the line that divides moderate and excess. Not all of them have help to keep them on the right track.</a:t>
            </a:r>
          </a:p>
          <a:p>
            <a:endParaRPr lang="en-US" sz="1300" dirty="0"/>
          </a:p>
          <a:p>
            <a:r>
              <a:rPr lang="en-US" sz="1300" dirty="0" smtClean="0"/>
              <a:t>Our app comes to their rescue at such point.</a:t>
            </a:r>
          </a:p>
          <a:p>
            <a:r>
              <a:rPr lang="en-US" sz="1300" dirty="0" smtClean="0"/>
              <a:t>WOW is a Health care application that supervises the diet and physical activity per individual and guides them to achieve their dream size and stay Healthy and Fit!   </a:t>
            </a:r>
          </a:p>
          <a:p>
            <a:endParaRPr lang="en-US" sz="1600" dirty="0"/>
          </a:p>
          <a:p>
            <a:endParaRPr lang="en-US" sz="1600" dirty="0"/>
          </a:p>
          <a:p>
            <a:endParaRPr lang="en-US"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228600"/>
            <a:ext cx="8686800" cy="6400800"/>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Autofit/>
          </a:bodyPr>
          <a:lstStyle/>
          <a:p>
            <a:r>
              <a:rPr lang="en-US" sz="7200" dirty="0" smtClean="0">
                <a:latin typeface="Tw Cen MT Condensed Extra Bold" pitchFamily="34" charset="0"/>
              </a:rPr>
              <a:t>W</a:t>
            </a:r>
            <a:r>
              <a:rPr lang="en-US" sz="7200" dirty="0" smtClean="0">
                <a:solidFill>
                  <a:srgbClr val="0099FF"/>
                </a:solidFill>
                <a:latin typeface="Tw Cen MT Condensed Extra Bold" pitchFamily="34" charset="0"/>
              </a:rPr>
              <a:t>atch Y</a:t>
            </a:r>
            <a:r>
              <a:rPr lang="en-US" sz="7200" dirty="0" smtClean="0">
                <a:latin typeface="Tw Cen MT Condensed Extra Bold" pitchFamily="34" charset="0"/>
              </a:rPr>
              <a:t>O</a:t>
            </a:r>
            <a:r>
              <a:rPr lang="en-US" sz="7200" dirty="0" smtClean="0">
                <a:solidFill>
                  <a:srgbClr val="0099FF"/>
                </a:solidFill>
                <a:latin typeface="Tw Cen MT Condensed Extra Bold" pitchFamily="34" charset="0"/>
              </a:rPr>
              <a:t>ur </a:t>
            </a:r>
            <a:r>
              <a:rPr lang="en-US" sz="7200" dirty="0" smtClean="0">
                <a:latin typeface="Tw Cen MT Condensed Extra Bold" pitchFamily="34" charset="0"/>
              </a:rPr>
              <a:t>W</a:t>
            </a:r>
            <a:r>
              <a:rPr lang="en-US" sz="7200" dirty="0" smtClean="0">
                <a:solidFill>
                  <a:srgbClr val="0099FF"/>
                </a:solidFill>
                <a:latin typeface="Tw Cen MT Condensed Extra Bold" pitchFamily="34" charset="0"/>
              </a:rPr>
              <a:t>eight</a:t>
            </a:r>
            <a:endParaRPr lang="en-US" sz="7200" dirty="0">
              <a:solidFill>
                <a:srgbClr val="0099FF"/>
              </a:solidFill>
              <a:latin typeface="Tw Cen MT Condensed Extra Bold" pitchFamily="34" charset="0"/>
            </a:endParaRPr>
          </a:p>
        </p:txBody>
      </p:sp>
      <p:sp>
        <p:nvSpPr>
          <p:cNvPr id="3" name="Content Placeholder 2"/>
          <p:cNvSpPr>
            <a:spLocks noGrp="1"/>
          </p:cNvSpPr>
          <p:nvPr>
            <p:ph idx="1"/>
          </p:nvPr>
        </p:nvSpPr>
        <p:spPr>
          <a:xfrm>
            <a:off x="457200" y="1447800"/>
            <a:ext cx="8458200" cy="5943600"/>
          </a:xfrm>
        </p:spPr>
        <p:txBody>
          <a:bodyPr>
            <a:normAutofit/>
          </a:bodyPr>
          <a:lstStyle/>
          <a:p>
            <a:r>
              <a:rPr lang="en-US" sz="1400" dirty="0" smtClean="0"/>
              <a:t>On first time access, create a personal account with your age, sex, current height</a:t>
            </a:r>
            <a:r>
              <a:rPr lang="en-US" sz="1400" dirty="0"/>
              <a:t> </a:t>
            </a:r>
            <a:r>
              <a:rPr lang="en-US" sz="1400" dirty="0" smtClean="0"/>
              <a:t>&amp; weight, desired weight, profession and medical details (optional) such as </a:t>
            </a:r>
            <a:r>
              <a:rPr lang="en-IN" sz="1400" dirty="0" smtClean="0"/>
              <a:t>Body mass index(BMI), waist circumference, biometric impedance analysis(BIA), muscle mass etc</a:t>
            </a:r>
          </a:p>
          <a:p>
            <a:r>
              <a:rPr lang="en-IN" sz="1400" dirty="0" smtClean="0">
                <a:solidFill>
                  <a:srgbClr val="0099FF"/>
                </a:solidFill>
              </a:rPr>
              <a:t>Based on these inputs, a dietician will set-up a diet and exercise schedule for the user</a:t>
            </a:r>
          </a:p>
          <a:p>
            <a:r>
              <a:rPr lang="en-IN" sz="1400" dirty="0" smtClean="0"/>
              <a:t>Now it always happens that now and then people do tend to eat food other than the diet mentioned. In such a scenario all the user has to do is click a picture of the food item whenever they eat. </a:t>
            </a:r>
            <a:endParaRPr lang="en-US" sz="1400" dirty="0" smtClean="0">
              <a:solidFill>
                <a:srgbClr val="0099FF"/>
              </a:solidFill>
            </a:endParaRPr>
          </a:p>
          <a:p>
            <a:r>
              <a:rPr lang="en-US" sz="1400" dirty="0" smtClean="0">
                <a:solidFill>
                  <a:srgbClr val="0099FF"/>
                </a:solidFill>
              </a:rPr>
              <a:t>The picture and details will be sent automatically to a micro-worker (preferably someone who cooks or knows about food) who will fill a form mentioning all the ingredients and their approximate quantity of the food. This will also mention any specific technique of cooking if any. </a:t>
            </a:r>
          </a:p>
          <a:p>
            <a:r>
              <a:rPr lang="en-US" sz="1400" dirty="0" smtClean="0"/>
              <a:t>This form will be sent to the dietician who will calculate calorie, fat content etc and will modify(add/subtract exercises) the workout schedule to balance out the change in intake within a week!</a:t>
            </a:r>
          </a:p>
          <a:p>
            <a:r>
              <a:rPr lang="en-US" sz="1400" dirty="0" smtClean="0">
                <a:solidFill>
                  <a:srgbClr val="0099FF"/>
                </a:solidFill>
              </a:rPr>
              <a:t>In this way a constant vigil by a professional dietician is possible</a:t>
            </a:r>
          </a:p>
          <a:p>
            <a:r>
              <a:rPr lang="en-US" sz="1400" dirty="0" smtClean="0"/>
              <a:t>Clients will also be provided with graphs indicating their progress and can view their complete diet history</a:t>
            </a:r>
          </a:p>
          <a:p>
            <a:r>
              <a:rPr lang="en-IN" sz="1400" dirty="0" smtClean="0">
                <a:solidFill>
                  <a:srgbClr val="0099FF"/>
                </a:solidFill>
              </a:rPr>
              <a:t>Also in case the clients skip a particular scheduled exercise or get more exerted physically they can punch in a message which will modify their schedule accordingly.</a:t>
            </a:r>
            <a:endParaRPr lang="en-US" sz="1400" dirty="0" smtClean="0">
              <a:solidFill>
                <a:srgbClr val="0099FF"/>
              </a:solidFill>
            </a:endParaRPr>
          </a:p>
          <a:p>
            <a:pPr>
              <a:buNone/>
            </a:pPr>
            <a:endParaRPr lang="en-US" sz="1600" dirty="0" smtClean="0">
              <a:solidFill>
                <a:srgbClr val="0099FF"/>
              </a:solidFill>
            </a:endParaRPr>
          </a:p>
          <a:p>
            <a:endParaRPr lang="en-US" sz="1600" dirty="0" smtClean="0"/>
          </a:p>
          <a:p>
            <a:endParaRPr lang="en-US" sz="1600" dirty="0" smtClean="0"/>
          </a:p>
          <a:p>
            <a:endParaRPr lang="en-US" sz="1600" dirty="0"/>
          </a:p>
        </p:txBody>
      </p:sp>
      <p:pic>
        <p:nvPicPr>
          <p:cNvPr id="6" name="Picture 2" descr="http://www.rachelraydiet.com/images/dietapple.jpg"/>
          <p:cNvPicPr>
            <a:picLocks noChangeAspect="1" noChangeArrowheads="1"/>
          </p:cNvPicPr>
          <p:nvPr/>
        </p:nvPicPr>
        <p:blipFill>
          <a:blip r:embed="rId2" cstate="print"/>
          <a:srcRect/>
          <a:stretch>
            <a:fillRect/>
          </a:stretch>
        </p:blipFill>
        <p:spPr bwMode="auto">
          <a:xfrm>
            <a:off x="6553200" y="4953000"/>
            <a:ext cx="2207171" cy="16002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00800"/>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p:cNvPicPr>
            <a:picLocks noChangeAspect="1" noChangeArrowheads="1"/>
          </p:cNvPicPr>
          <p:nvPr/>
        </p:nvPicPr>
        <p:blipFill>
          <a:blip r:embed="rId2" cstate="print"/>
          <a:srcRect/>
          <a:stretch>
            <a:fillRect/>
          </a:stretch>
        </p:blipFill>
        <p:spPr bwMode="auto">
          <a:xfrm>
            <a:off x="1066800" y="1295400"/>
            <a:ext cx="1124549" cy="1219200"/>
          </a:xfrm>
          <a:prstGeom prst="rect">
            <a:avLst/>
          </a:prstGeom>
          <a:noFill/>
          <a:ln w="9525">
            <a:noFill/>
            <a:miter lim="800000"/>
            <a:headEnd/>
            <a:tailEnd/>
          </a:ln>
          <a:effectLst/>
        </p:spPr>
      </p:pic>
      <p:sp>
        <p:nvSpPr>
          <p:cNvPr id="8" name="TextBox 7"/>
          <p:cNvSpPr txBox="1"/>
          <p:nvPr/>
        </p:nvSpPr>
        <p:spPr>
          <a:xfrm rot="592553">
            <a:off x="2301852" y="1537233"/>
            <a:ext cx="1066800" cy="276999"/>
          </a:xfrm>
          <a:prstGeom prst="rect">
            <a:avLst/>
          </a:prstGeom>
          <a:noFill/>
        </p:spPr>
        <p:txBody>
          <a:bodyPr wrap="square" rtlCol="0">
            <a:spAutoFit/>
          </a:bodyPr>
          <a:lstStyle/>
          <a:p>
            <a:r>
              <a:rPr lang="en-US" sz="1200" dirty="0" smtClean="0">
                <a:solidFill>
                  <a:srgbClr val="92D050"/>
                </a:solidFill>
                <a:latin typeface="Berlin Sans FB" pitchFamily="34" charset="0"/>
              </a:rPr>
              <a:t>Height</a:t>
            </a:r>
            <a:endParaRPr lang="en-US" sz="1200" dirty="0">
              <a:solidFill>
                <a:srgbClr val="92D050"/>
              </a:solidFill>
              <a:latin typeface="Berlin Sans FB" pitchFamily="34" charset="0"/>
            </a:endParaRPr>
          </a:p>
        </p:txBody>
      </p:sp>
      <p:sp>
        <p:nvSpPr>
          <p:cNvPr id="9" name="TextBox 8"/>
          <p:cNvSpPr txBox="1"/>
          <p:nvPr/>
        </p:nvSpPr>
        <p:spPr>
          <a:xfrm>
            <a:off x="2209800" y="1752600"/>
            <a:ext cx="990600" cy="276999"/>
          </a:xfrm>
          <a:prstGeom prst="rect">
            <a:avLst/>
          </a:prstGeom>
          <a:noFill/>
        </p:spPr>
        <p:txBody>
          <a:bodyPr wrap="square" rtlCol="0">
            <a:spAutoFit/>
          </a:bodyPr>
          <a:lstStyle/>
          <a:p>
            <a:r>
              <a:rPr lang="en-US" sz="1200" dirty="0" smtClean="0">
                <a:solidFill>
                  <a:srgbClr val="FF0000"/>
                </a:solidFill>
                <a:latin typeface="Berlin Sans FB" pitchFamily="34" charset="0"/>
              </a:rPr>
              <a:t>Weight</a:t>
            </a:r>
            <a:endParaRPr lang="en-US" sz="1200" dirty="0">
              <a:solidFill>
                <a:srgbClr val="FF0000"/>
              </a:solidFill>
              <a:latin typeface="Berlin Sans FB" pitchFamily="34" charset="0"/>
            </a:endParaRPr>
          </a:p>
        </p:txBody>
      </p:sp>
      <p:sp>
        <p:nvSpPr>
          <p:cNvPr id="11" name="TextBox 10"/>
          <p:cNvSpPr txBox="1"/>
          <p:nvPr/>
        </p:nvSpPr>
        <p:spPr>
          <a:xfrm rot="21026730">
            <a:off x="2228033" y="1959995"/>
            <a:ext cx="685800" cy="276999"/>
          </a:xfrm>
          <a:prstGeom prst="rect">
            <a:avLst/>
          </a:prstGeom>
          <a:noFill/>
        </p:spPr>
        <p:txBody>
          <a:bodyPr wrap="square" rtlCol="0">
            <a:spAutoFit/>
          </a:bodyPr>
          <a:lstStyle/>
          <a:p>
            <a:r>
              <a:rPr lang="en-US" sz="1200" dirty="0" smtClean="0">
                <a:solidFill>
                  <a:srgbClr val="0070C0"/>
                </a:solidFill>
                <a:latin typeface="Berlin Sans FB" pitchFamily="34" charset="0"/>
              </a:rPr>
              <a:t>Age</a:t>
            </a:r>
            <a:endParaRPr lang="en-US" sz="1200" dirty="0">
              <a:solidFill>
                <a:srgbClr val="0070C0"/>
              </a:solidFill>
              <a:latin typeface="Berlin Sans FB" pitchFamily="34" charset="0"/>
            </a:endParaRPr>
          </a:p>
        </p:txBody>
      </p:sp>
      <p:sp>
        <p:nvSpPr>
          <p:cNvPr id="12" name="TextBox 11"/>
          <p:cNvSpPr txBox="1"/>
          <p:nvPr/>
        </p:nvSpPr>
        <p:spPr>
          <a:xfrm rot="236547">
            <a:off x="2142311" y="2233048"/>
            <a:ext cx="685800" cy="276999"/>
          </a:xfrm>
          <a:prstGeom prst="rect">
            <a:avLst/>
          </a:prstGeom>
          <a:noFill/>
        </p:spPr>
        <p:txBody>
          <a:bodyPr wrap="square" rtlCol="0">
            <a:spAutoFit/>
          </a:bodyPr>
          <a:lstStyle/>
          <a:p>
            <a:r>
              <a:rPr lang="en-US" sz="1200" dirty="0" smtClean="0">
                <a:solidFill>
                  <a:srgbClr val="FFC000"/>
                </a:solidFill>
                <a:latin typeface="Berlin Sans FB" pitchFamily="34" charset="0"/>
              </a:rPr>
              <a:t>Sex</a:t>
            </a:r>
            <a:endParaRPr lang="en-US" sz="1200" dirty="0">
              <a:solidFill>
                <a:srgbClr val="FFC000"/>
              </a:solidFill>
              <a:latin typeface="Berlin Sans FB" pitchFamily="34" charset="0"/>
            </a:endParaRPr>
          </a:p>
        </p:txBody>
      </p:sp>
      <p:sp>
        <p:nvSpPr>
          <p:cNvPr id="13" name="TextBox 12"/>
          <p:cNvSpPr txBox="1"/>
          <p:nvPr/>
        </p:nvSpPr>
        <p:spPr>
          <a:xfrm rot="21107606">
            <a:off x="319888" y="1664043"/>
            <a:ext cx="914400" cy="276999"/>
          </a:xfrm>
          <a:prstGeom prst="rect">
            <a:avLst/>
          </a:prstGeom>
          <a:noFill/>
        </p:spPr>
        <p:txBody>
          <a:bodyPr wrap="square" rtlCol="0">
            <a:spAutoFit/>
          </a:bodyPr>
          <a:lstStyle/>
          <a:p>
            <a:r>
              <a:rPr lang="en-US" sz="1200" dirty="0" smtClean="0">
                <a:solidFill>
                  <a:schemeClr val="accent6">
                    <a:lumMod val="75000"/>
                  </a:schemeClr>
                </a:solidFill>
                <a:latin typeface="Berlin Sans FB" pitchFamily="34" charset="0"/>
              </a:rPr>
              <a:t>Profession</a:t>
            </a:r>
            <a:endParaRPr lang="en-US" sz="1200" dirty="0">
              <a:solidFill>
                <a:schemeClr val="accent6">
                  <a:lumMod val="75000"/>
                </a:schemeClr>
              </a:solidFill>
              <a:latin typeface="Berlin Sans FB" pitchFamily="34" charset="0"/>
            </a:endParaRPr>
          </a:p>
        </p:txBody>
      </p:sp>
      <p:sp>
        <p:nvSpPr>
          <p:cNvPr id="14" name="TextBox 13"/>
          <p:cNvSpPr txBox="1"/>
          <p:nvPr/>
        </p:nvSpPr>
        <p:spPr>
          <a:xfrm>
            <a:off x="304800" y="1371600"/>
            <a:ext cx="685800" cy="276999"/>
          </a:xfrm>
          <a:prstGeom prst="rect">
            <a:avLst/>
          </a:prstGeom>
          <a:noFill/>
        </p:spPr>
        <p:txBody>
          <a:bodyPr wrap="square" rtlCol="0">
            <a:spAutoFit/>
          </a:bodyPr>
          <a:lstStyle/>
          <a:p>
            <a:r>
              <a:rPr lang="en-US" sz="1200" b="1" dirty="0" smtClean="0">
                <a:solidFill>
                  <a:srgbClr val="FF0000"/>
                </a:solidFill>
                <a:latin typeface="Berlin Sans FB" pitchFamily="34" charset="0"/>
              </a:rPr>
              <a:t>Step 1:</a:t>
            </a:r>
            <a:endParaRPr lang="en-US" sz="1200" b="1" dirty="0">
              <a:solidFill>
                <a:srgbClr val="FF0000"/>
              </a:solidFill>
              <a:latin typeface="Berlin Sans FB" pitchFamily="34" charset="0"/>
            </a:endParaRPr>
          </a:p>
        </p:txBody>
      </p:sp>
      <p:sp>
        <p:nvSpPr>
          <p:cNvPr id="15" name="TextBox 14"/>
          <p:cNvSpPr txBox="1"/>
          <p:nvPr/>
        </p:nvSpPr>
        <p:spPr>
          <a:xfrm>
            <a:off x="533400" y="2438400"/>
            <a:ext cx="2590800" cy="276999"/>
          </a:xfrm>
          <a:prstGeom prst="rect">
            <a:avLst/>
          </a:prstGeom>
          <a:noFill/>
        </p:spPr>
        <p:txBody>
          <a:bodyPr wrap="square" rtlCol="0">
            <a:spAutoFit/>
          </a:bodyPr>
          <a:lstStyle/>
          <a:p>
            <a:r>
              <a:rPr lang="en-US" sz="1200" dirty="0" smtClean="0">
                <a:latin typeface="Berlin Sans FB" pitchFamily="34" charset="0"/>
              </a:rPr>
              <a:t>Create your personal account</a:t>
            </a:r>
            <a:endParaRPr lang="en-US" sz="1200" dirty="0">
              <a:latin typeface="Berlin Sans FB" pitchFamily="34" charset="0"/>
            </a:endParaRPr>
          </a:p>
        </p:txBody>
      </p:sp>
      <p:sp>
        <p:nvSpPr>
          <p:cNvPr id="16" name="TextBox 15"/>
          <p:cNvSpPr txBox="1"/>
          <p:nvPr/>
        </p:nvSpPr>
        <p:spPr>
          <a:xfrm>
            <a:off x="304800" y="228600"/>
            <a:ext cx="8458200" cy="769441"/>
          </a:xfrm>
          <a:prstGeom prst="rect">
            <a:avLst/>
          </a:prstGeom>
          <a:noFill/>
        </p:spPr>
        <p:txBody>
          <a:bodyPr wrap="square" rtlCol="0">
            <a:spAutoFit/>
          </a:bodyPr>
          <a:lstStyle/>
          <a:p>
            <a:pPr algn="ctr"/>
            <a:r>
              <a:rPr lang="en-US" sz="4400" dirty="0" smtClean="0">
                <a:solidFill>
                  <a:schemeClr val="tx2">
                    <a:lumMod val="60000"/>
                    <a:lumOff val="40000"/>
                  </a:schemeClr>
                </a:solidFill>
                <a:latin typeface="Tw Cen MT Condensed Extra Bold" pitchFamily="34" charset="0"/>
              </a:rPr>
              <a:t>WOW Steps to stay Healthy</a:t>
            </a:r>
            <a:endParaRPr lang="en-US" sz="4400" dirty="0">
              <a:solidFill>
                <a:schemeClr val="tx2">
                  <a:lumMod val="60000"/>
                  <a:lumOff val="40000"/>
                </a:schemeClr>
              </a:solidFill>
              <a:latin typeface="Tw Cen MT Condensed Extra Bold" pitchFamily="34" charset="0"/>
            </a:endParaRPr>
          </a:p>
        </p:txBody>
      </p:sp>
      <p:pic>
        <p:nvPicPr>
          <p:cNvPr id="1029" name="Picture 5"/>
          <p:cNvPicPr>
            <a:picLocks noChangeAspect="1" noChangeArrowheads="1"/>
          </p:cNvPicPr>
          <p:nvPr/>
        </p:nvPicPr>
        <p:blipFill>
          <a:blip r:embed="rId3" cstate="print"/>
          <a:srcRect/>
          <a:stretch>
            <a:fillRect/>
          </a:stretch>
        </p:blipFill>
        <p:spPr bwMode="auto">
          <a:xfrm>
            <a:off x="3810000" y="1676400"/>
            <a:ext cx="1033539" cy="1709737"/>
          </a:xfrm>
          <a:prstGeom prst="rect">
            <a:avLst/>
          </a:prstGeom>
          <a:noFill/>
          <a:ln w="9525">
            <a:noFill/>
            <a:miter lim="800000"/>
            <a:headEnd/>
            <a:tailEnd/>
          </a:ln>
          <a:effectLst/>
        </p:spPr>
      </p:pic>
      <p:sp>
        <p:nvSpPr>
          <p:cNvPr id="20" name="TextBox 19"/>
          <p:cNvSpPr txBox="1"/>
          <p:nvPr/>
        </p:nvSpPr>
        <p:spPr>
          <a:xfrm>
            <a:off x="3733800" y="3276600"/>
            <a:ext cx="2057400" cy="830997"/>
          </a:xfrm>
          <a:prstGeom prst="rect">
            <a:avLst/>
          </a:prstGeom>
          <a:noFill/>
        </p:spPr>
        <p:txBody>
          <a:bodyPr wrap="square" rtlCol="0">
            <a:spAutoFit/>
          </a:bodyPr>
          <a:lstStyle/>
          <a:p>
            <a:r>
              <a:rPr lang="en-US" sz="1200" b="1" dirty="0" smtClean="0">
                <a:solidFill>
                  <a:srgbClr val="FF0000"/>
                </a:solidFill>
                <a:latin typeface="Berlin Sans FB" pitchFamily="34" charset="0"/>
              </a:rPr>
              <a:t>Step 2:</a:t>
            </a:r>
            <a:r>
              <a:rPr lang="en-US" sz="1200" b="1" dirty="0" smtClean="0">
                <a:latin typeface="Berlin Sans FB" pitchFamily="34" charset="0"/>
              </a:rPr>
              <a:t> </a:t>
            </a:r>
            <a:r>
              <a:rPr lang="en-US" sz="1200" dirty="0" smtClean="0">
                <a:latin typeface="Berlin Sans FB" pitchFamily="34" charset="0"/>
              </a:rPr>
              <a:t>Get a custom diet and exercise plan from a professional dietician and              FOLLOW IT!</a:t>
            </a:r>
            <a:endParaRPr lang="en-US" sz="1200" dirty="0">
              <a:latin typeface="Berlin Sans FB" pitchFamily="34" charset="0"/>
            </a:endParaRPr>
          </a:p>
        </p:txBody>
      </p:sp>
      <p:sp>
        <p:nvSpPr>
          <p:cNvPr id="21" name="TextBox 20"/>
          <p:cNvSpPr txBox="1"/>
          <p:nvPr/>
        </p:nvSpPr>
        <p:spPr>
          <a:xfrm>
            <a:off x="6172200" y="3886200"/>
            <a:ext cx="1066800" cy="276999"/>
          </a:xfrm>
          <a:prstGeom prst="rect">
            <a:avLst/>
          </a:prstGeom>
          <a:noFill/>
        </p:spPr>
        <p:txBody>
          <a:bodyPr wrap="square" rtlCol="0">
            <a:spAutoFit/>
          </a:bodyPr>
          <a:lstStyle/>
          <a:p>
            <a:r>
              <a:rPr lang="en-US" sz="1200" b="1" dirty="0" smtClean="0">
                <a:solidFill>
                  <a:srgbClr val="0099FF"/>
                </a:solidFill>
                <a:latin typeface="Berlin Sans FB" pitchFamily="34" charset="0"/>
              </a:rPr>
              <a:t>Step 4:</a:t>
            </a:r>
            <a:endParaRPr lang="en-US" sz="1200" b="1" dirty="0">
              <a:solidFill>
                <a:srgbClr val="0099FF"/>
              </a:solidFill>
              <a:latin typeface="Berlin Sans FB" pitchFamily="34" charset="0"/>
            </a:endParaRPr>
          </a:p>
        </p:txBody>
      </p:sp>
      <p:sp>
        <p:nvSpPr>
          <p:cNvPr id="22" name="TextBox 21"/>
          <p:cNvSpPr txBox="1"/>
          <p:nvPr/>
        </p:nvSpPr>
        <p:spPr>
          <a:xfrm>
            <a:off x="6705600" y="3886200"/>
            <a:ext cx="2438400" cy="461665"/>
          </a:xfrm>
          <a:prstGeom prst="rect">
            <a:avLst/>
          </a:prstGeom>
          <a:noFill/>
        </p:spPr>
        <p:txBody>
          <a:bodyPr wrap="square" rtlCol="0">
            <a:spAutoFit/>
          </a:bodyPr>
          <a:lstStyle/>
          <a:p>
            <a:r>
              <a:rPr lang="en-US" sz="1200" dirty="0" smtClean="0">
                <a:latin typeface="Berlin Sans FB" pitchFamily="34" charset="0"/>
              </a:rPr>
              <a:t>Click and send a picture of all the food that you are going to eat.</a:t>
            </a:r>
            <a:endParaRPr lang="en-US" sz="1200" dirty="0">
              <a:latin typeface="Berlin Sans FB" pitchFamily="34" charset="0"/>
            </a:endParaRPr>
          </a:p>
        </p:txBody>
      </p:sp>
      <p:pic>
        <p:nvPicPr>
          <p:cNvPr id="1031" name="Picture 7" descr="http://www.thailand-travelonline.com/wp-content/uploads/2008/09/panaeng.jpg"/>
          <p:cNvPicPr>
            <a:picLocks noChangeAspect="1" noChangeArrowheads="1"/>
          </p:cNvPicPr>
          <p:nvPr/>
        </p:nvPicPr>
        <p:blipFill>
          <a:blip r:embed="rId4" cstate="print"/>
          <a:srcRect/>
          <a:stretch>
            <a:fillRect/>
          </a:stretch>
        </p:blipFill>
        <p:spPr bwMode="auto">
          <a:xfrm>
            <a:off x="7772400" y="4876800"/>
            <a:ext cx="1016000" cy="762000"/>
          </a:xfrm>
          <a:prstGeom prst="rect">
            <a:avLst/>
          </a:prstGeom>
          <a:noFill/>
        </p:spPr>
      </p:pic>
      <p:pic>
        <p:nvPicPr>
          <p:cNvPr id="1035" name="Picture 11" descr="http://everybodysgood.com/media/uploads/clip_art_cell_phone.png"/>
          <p:cNvPicPr>
            <a:picLocks noChangeAspect="1" noChangeArrowheads="1"/>
          </p:cNvPicPr>
          <p:nvPr/>
        </p:nvPicPr>
        <p:blipFill>
          <a:blip r:embed="rId5" cstate="print"/>
          <a:srcRect/>
          <a:stretch>
            <a:fillRect/>
          </a:stretch>
        </p:blipFill>
        <p:spPr bwMode="auto">
          <a:xfrm>
            <a:off x="5638800" y="4419600"/>
            <a:ext cx="1748173" cy="1752599"/>
          </a:xfrm>
          <a:prstGeom prst="rect">
            <a:avLst/>
          </a:prstGeom>
          <a:noFill/>
        </p:spPr>
      </p:pic>
      <p:sp>
        <p:nvSpPr>
          <p:cNvPr id="26" name="Right Arrow 25"/>
          <p:cNvSpPr/>
          <p:nvPr/>
        </p:nvSpPr>
        <p:spPr>
          <a:xfrm rot="10800000">
            <a:off x="7239000" y="5334000"/>
            <a:ext cx="304800" cy="228600"/>
          </a:xfrm>
          <a:prstGeom prst="rightArrow">
            <a:avLst/>
          </a:prstGeom>
          <a:solidFill>
            <a:srgbClr val="00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533400" y="5791200"/>
            <a:ext cx="3352800" cy="646331"/>
          </a:xfrm>
          <a:prstGeom prst="rect">
            <a:avLst/>
          </a:prstGeom>
          <a:noFill/>
        </p:spPr>
        <p:txBody>
          <a:bodyPr wrap="square" rtlCol="0">
            <a:spAutoFit/>
          </a:bodyPr>
          <a:lstStyle/>
          <a:p>
            <a:r>
              <a:rPr lang="en-US" sz="1200" b="1" dirty="0" smtClean="0">
                <a:solidFill>
                  <a:srgbClr val="00B0F0"/>
                </a:solidFill>
                <a:latin typeface="Berlin Sans FB" pitchFamily="34" charset="0"/>
              </a:rPr>
              <a:t>Step 5:</a:t>
            </a:r>
            <a:r>
              <a:rPr lang="en-US" sz="1200" dirty="0" smtClean="0">
                <a:latin typeface="Berlin Sans FB" pitchFamily="34" charset="0"/>
              </a:rPr>
              <a:t>  Micro-worker gets the image and fills out a form with the ingredients and their approximate quantity.  </a:t>
            </a:r>
            <a:endParaRPr lang="en-US" sz="1200" dirty="0">
              <a:latin typeface="Berlin Sans FB" pitchFamily="34" charset="0"/>
            </a:endParaRPr>
          </a:p>
        </p:txBody>
      </p:sp>
      <p:pic>
        <p:nvPicPr>
          <p:cNvPr id="1038" name="Picture 14"/>
          <p:cNvPicPr>
            <a:picLocks noChangeAspect="1" noChangeArrowheads="1"/>
          </p:cNvPicPr>
          <p:nvPr/>
        </p:nvPicPr>
        <p:blipFill>
          <a:blip r:embed="rId6" cstate="print"/>
          <a:srcRect/>
          <a:stretch>
            <a:fillRect/>
          </a:stretch>
        </p:blipFill>
        <p:spPr bwMode="auto">
          <a:xfrm>
            <a:off x="762000" y="4191000"/>
            <a:ext cx="1143000" cy="1310092"/>
          </a:xfrm>
          <a:prstGeom prst="rect">
            <a:avLst/>
          </a:prstGeom>
          <a:noFill/>
          <a:ln w="9525">
            <a:noFill/>
            <a:miter lim="800000"/>
            <a:headEnd/>
            <a:tailEnd/>
          </a:ln>
          <a:effectLst/>
        </p:spPr>
      </p:pic>
      <p:pic>
        <p:nvPicPr>
          <p:cNvPr id="1040" name="Picture 16" descr="Document Icon Clip Art"/>
          <p:cNvPicPr>
            <a:picLocks noChangeAspect="1" noChangeArrowheads="1"/>
          </p:cNvPicPr>
          <p:nvPr/>
        </p:nvPicPr>
        <p:blipFill>
          <a:blip r:embed="rId7" cstate="print"/>
          <a:srcRect/>
          <a:stretch>
            <a:fillRect/>
          </a:stretch>
        </p:blipFill>
        <p:spPr bwMode="auto">
          <a:xfrm>
            <a:off x="2438400" y="3276600"/>
            <a:ext cx="493776" cy="685800"/>
          </a:xfrm>
          <a:prstGeom prst="rect">
            <a:avLst/>
          </a:prstGeom>
          <a:noFill/>
        </p:spPr>
      </p:pic>
      <p:sp>
        <p:nvSpPr>
          <p:cNvPr id="33" name="Right Arrow 32"/>
          <p:cNvSpPr/>
          <p:nvPr/>
        </p:nvSpPr>
        <p:spPr>
          <a:xfrm>
            <a:off x="3048000" y="3505200"/>
            <a:ext cx="685800" cy="2286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3733800" y="3962400"/>
            <a:ext cx="1752600" cy="830997"/>
          </a:xfrm>
          <a:prstGeom prst="rect">
            <a:avLst/>
          </a:prstGeom>
          <a:noFill/>
        </p:spPr>
        <p:txBody>
          <a:bodyPr wrap="square" rtlCol="0">
            <a:spAutoFit/>
          </a:bodyPr>
          <a:lstStyle/>
          <a:p>
            <a:r>
              <a:rPr lang="en-US" sz="1200" b="1" dirty="0" smtClean="0">
                <a:solidFill>
                  <a:srgbClr val="0099FF"/>
                </a:solidFill>
                <a:latin typeface="Berlin Sans FB" pitchFamily="34" charset="0"/>
              </a:rPr>
              <a:t>Step 6</a:t>
            </a:r>
            <a:r>
              <a:rPr lang="en-US" sz="1200" dirty="0" smtClean="0">
                <a:solidFill>
                  <a:srgbClr val="0099FF"/>
                </a:solidFill>
                <a:latin typeface="Berlin Sans FB" pitchFamily="34" charset="0"/>
              </a:rPr>
              <a:t>: </a:t>
            </a:r>
            <a:r>
              <a:rPr lang="en-US" sz="1200" dirty="0" smtClean="0">
                <a:latin typeface="Berlin Sans FB" pitchFamily="34" charset="0"/>
              </a:rPr>
              <a:t>Get the plan B from the dietician (to balance out the excess intake)</a:t>
            </a:r>
            <a:endParaRPr lang="en-US" sz="1200" dirty="0">
              <a:latin typeface="Berlin Sans FB" pitchFamily="34" charset="0"/>
            </a:endParaRPr>
          </a:p>
        </p:txBody>
      </p:sp>
      <p:sp>
        <p:nvSpPr>
          <p:cNvPr id="40" name="Right Arrow 39"/>
          <p:cNvSpPr/>
          <p:nvPr/>
        </p:nvSpPr>
        <p:spPr>
          <a:xfrm rot="1366310">
            <a:off x="1693913" y="3019415"/>
            <a:ext cx="685800" cy="2286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ight Arrow 40"/>
          <p:cNvSpPr/>
          <p:nvPr/>
        </p:nvSpPr>
        <p:spPr>
          <a:xfrm rot="20021197">
            <a:off x="1684573" y="3822729"/>
            <a:ext cx="685800" cy="228600"/>
          </a:xfrm>
          <a:prstGeom prst="rightArrow">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ight Arrow 41"/>
          <p:cNvSpPr/>
          <p:nvPr/>
        </p:nvSpPr>
        <p:spPr>
          <a:xfrm>
            <a:off x="3048000" y="3733800"/>
            <a:ext cx="685800" cy="228600"/>
          </a:xfrm>
          <a:prstGeom prst="rightArrow">
            <a:avLst/>
          </a:prstGeom>
          <a:solidFill>
            <a:srgbClr val="00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Left Arrow 42"/>
          <p:cNvSpPr/>
          <p:nvPr/>
        </p:nvSpPr>
        <p:spPr>
          <a:xfrm>
            <a:off x="3352800" y="5257800"/>
            <a:ext cx="2514600" cy="228600"/>
          </a:xfrm>
          <a:prstGeom prst="leftArrow">
            <a:avLst/>
          </a:prstGeom>
          <a:solidFill>
            <a:srgbClr val="00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6" name="TextBox 45"/>
          <p:cNvSpPr txBox="1"/>
          <p:nvPr/>
        </p:nvSpPr>
        <p:spPr>
          <a:xfrm>
            <a:off x="6705600" y="3352800"/>
            <a:ext cx="2438400" cy="461665"/>
          </a:xfrm>
          <a:prstGeom prst="rect">
            <a:avLst/>
          </a:prstGeom>
          <a:noFill/>
        </p:spPr>
        <p:txBody>
          <a:bodyPr wrap="square" rtlCol="0">
            <a:spAutoFit/>
          </a:bodyPr>
          <a:lstStyle/>
          <a:p>
            <a:r>
              <a:rPr lang="en-US" sz="1200" dirty="0" smtClean="0">
                <a:latin typeface="Berlin Sans FB" pitchFamily="34" charset="0"/>
              </a:rPr>
              <a:t> if you want-to/going-to falter….. no problem! Just go to step 4</a:t>
            </a:r>
            <a:endParaRPr lang="en-US" sz="1200" dirty="0">
              <a:latin typeface="Berlin Sans FB" pitchFamily="34" charset="0"/>
            </a:endParaRPr>
          </a:p>
        </p:txBody>
      </p:sp>
      <p:sp>
        <p:nvSpPr>
          <p:cNvPr id="49" name="TextBox 48"/>
          <p:cNvSpPr txBox="1"/>
          <p:nvPr/>
        </p:nvSpPr>
        <p:spPr>
          <a:xfrm>
            <a:off x="6172200" y="3352800"/>
            <a:ext cx="1066800" cy="276999"/>
          </a:xfrm>
          <a:prstGeom prst="rect">
            <a:avLst/>
          </a:prstGeom>
          <a:noFill/>
        </p:spPr>
        <p:txBody>
          <a:bodyPr wrap="square" rtlCol="0">
            <a:spAutoFit/>
          </a:bodyPr>
          <a:lstStyle/>
          <a:p>
            <a:r>
              <a:rPr lang="en-US" sz="1200" b="1" dirty="0" smtClean="0">
                <a:solidFill>
                  <a:srgbClr val="FF0000"/>
                </a:solidFill>
                <a:latin typeface="Berlin Sans FB" pitchFamily="34" charset="0"/>
              </a:rPr>
              <a:t>Step 4:</a:t>
            </a:r>
            <a:endParaRPr lang="en-US" sz="1200" b="1" dirty="0">
              <a:solidFill>
                <a:srgbClr val="FF0000"/>
              </a:solidFill>
              <a:latin typeface="Berlin Sans FB" pitchFamily="34" charset="0"/>
            </a:endParaRPr>
          </a:p>
        </p:txBody>
      </p:sp>
      <p:sp>
        <p:nvSpPr>
          <p:cNvPr id="50" name="Right Arrow 49"/>
          <p:cNvSpPr/>
          <p:nvPr/>
        </p:nvSpPr>
        <p:spPr>
          <a:xfrm>
            <a:off x="5486400" y="3505200"/>
            <a:ext cx="685800" cy="2286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ight Arrow 50"/>
          <p:cNvSpPr/>
          <p:nvPr/>
        </p:nvSpPr>
        <p:spPr>
          <a:xfrm>
            <a:off x="5486400" y="3733800"/>
            <a:ext cx="685800" cy="228600"/>
          </a:xfrm>
          <a:prstGeom prst="rightArrow">
            <a:avLst/>
          </a:prstGeom>
          <a:solidFill>
            <a:srgbClr val="00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Users\Joseph Stanley\Downloads\images.jpg"/>
          <p:cNvPicPr>
            <a:picLocks noChangeAspect="1" noChangeArrowheads="1"/>
          </p:cNvPicPr>
          <p:nvPr/>
        </p:nvPicPr>
        <p:blipFill>
          <a:blip r:embed="rId8" cstate="print"/>
          <a:srcRect/>
          <a:stretch>
            <a:fillRect/>
          </a:stretch>
        </p:blipFill>
        <p:spPr bwMode="auto">
          <a:xfrm>
            <a:off x="6858000" y="1447800"/>
            <a:ext cx="1676400" cy="1857419"/>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00800"/>
          </a:xfrm>
          <a:prstGeom prst="rect">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57200" y="533400"/>
            <a:ext cx="4343400" cy="5592763"/>
          </a:xfrm>
        </p:spPr>
        <p:txBody>
          <a:bodyPr/>
          <a:lstStyle/>
          <a:p>
            <a:pPr algn="ctr">
              <a:buNone/>
            </a:pPr>
            <a:r>
              <a:rPr lang="en-US" sz="4000" dirty="0" smtClean="0">
                <a:solidFill>
                  <a:srgbClr val="0099FF"/>
                </a:solidFill>
                <a:latin typeface="Tw Cen MT Condensed Extra Bold" pitchFamily="34" charset="0"/>
              </a:rPr>
              <a:t>Advantages</a:t>
            </a:r>
          </a:p>
          <a:p>
            <a:r>
              <a:rPr lang="en-US" sz="1800" dirty="0" smtClean="0">
                <a:latin typeface="Tw Cen MT Condensed Extra Bold" pitchFamily="34" charset="0"/>
              </a:rPr>
              <a:t>Constant watch on diet by a professional dietician for every single meal outside the recommended diet</a:t>
            </a:r>
          </a:p>
          <a:p>
            <a:r>
              <a:rPr lang="en-US" sz="1800" dirty="0" smtClean="0">
                <a:latin typeface="Tw Cen MT Condensed Extra Bold" pitchFamily="34" charset="0"/>
              </a:rPr>
              <a:t>Get a plan B incase any changes meet your plan A</a:t>
            </a:r>
          </a:p>
          <a:p>
            <a:r>
              <a:rPr lang="en-US" sz="1800" dirty="0" smtClean="0">
                <a:latin typeface="Tw Cen MT Condensed Extra Bold" pitchFamily="34" charset="0"/>
              </a:rPr>
              <a:t>Avoids the </a:t>
            </a:r>
            <a:r>
              <a:rPr lang="en-US" sz="1800" dirty="0" err="1" smtClean="0">
                <a:latin typeface="Tw Cen MT Condensed Extra Bold" pitchFamily="34" charset="0"/>
              </a:rPr>
              <a:t>hassel</a:t>
            </a:r>
            <a:r>
              <a:rPr lang="en-US" sz="1800" dirty="0" smtClean="0">
                <a:latin typeface="Tw Cen MT Condensed Extra Bold" pitchFamily="34" charset="0"/>
              </a:rPr>
              <a:t> of visiting the dietician all the time</a:t>
            </a:r>
          </a:p>
          <a:p>
            <a:r>
              <a:rPr lang="en-US" sz="1800" dirty="0" smtClean="0">
                <a:latin typeface="Tw Cen MT Condensed Extra Bold" pitchFamily="34" charset="0"/>
              </a:rPr>
              <a:t>Get your personal health history on graphs to measure performance </a:t>
            </a:r>
          </a:p>
          <a:p>
            <a:r>
              <a:rPr lang="en-US" sz="1800" dirty="0" smtClean="0">
                <a:latin typeface="Tw Cen MT Condensed Extra Bold" pitchFamily="34" charset="0"/>
              </a:rPr>
              <a:t>Low cost professional advise</a:t>
            </a:r>
          </a:p>
          <a:p>
            <a:endParaRPr lang="en-US" dirty="0"/>
          </a:p>
        </p:txBody>
      </p:sp>
      <p:sp>
        <p:nvSpPr>
          <p:cNvPr id="5" name="TextBox 4"/>
          <p:cNvSpPr txBox="1"/>
          <p:nvPr/>
        </p:nvSpPr>
        <p:spPr>
          <a:xfrm>
            <a:off x="4953000" y="533400"/>
            <a:ext cx="3886200" cy="2739211"/>
          </a:xfrm>
          <a:prstGeom prst="rect">
            <a:avLst/>
          </a:prstGeom>
          <a:noFill/>
        </p:spPr>
        <p:txBody>
          <a:bodyPr wrap="square" rtlCol="0">
            <a:spAutoFit/>
          </a:bodyPr>
          <a:lstStyle/>
          <a:p>
            <a:pPr algn="ctr"/>
            <a:r>
              <a:rPr lang="en-US" sz="4000" dirty="0" smtClean="0">
                <a:latin typeface="Tw Cen MT Condensed Extra Bold" pitchFamily="34" charset="0"/>
              </a:rPr>
              <a:t>Challenges</a:t>
            </a:r>
            <a:endParaRPr lang="en-US" dirty="0" smtClean="0">
              <a:solidFill>
                <a:srgbClr val="0099FF"/>
              </a:solidFill>
              <a:latin typeface="Tw Cen MT Condensed Extra Bold" pitchFamily="34" charset="0"/>
            </a:endParaRPr>
          </a:p>
          <a:p>
            <a:pPr>
              <a:buFont typeface="Arial" pitchFamily="34" charset="0"/>
              <a:buChar char="•"/>
            </a:pPr>
            <a:r>
              <a:rPr lang="en-US" dirty="0" smtClean="0">
                <a:solidFill>
                  <a:srgbClr val="0099FF"/>
                </a:solidFill>
                <a:latin typeface="Tw Cen MT Condensed Extra Bold" pitchFamily="34" charset="0"/>
              </a:rPr>
              <a:t>  </a:t>
            </a:r>
            <a:r>
              <a:rPr lang="en-US" sz="2400" dirty="0" smtClean="0">
                <a:latin typeface="Tw Cen MT Condensed Extra Bold" pitchFamily="34" charset="0"/>
              </a:rPr>
              <a:t> </a:t>
            </a:r>
            <a:r>
              <a:rPr lang="en-US" dirty="0" smtClean="0">
                <a:solidFill>
                  <a:srgbClr val="0099FF"/>
                </a:solidFill>
                <a:latin typeface="Tw Cen MT Condensed Extra Bold" pitchFamily="34" charset="0"/>
              </a:rPr>
              <a:t>There will be a certain delay before the modified plan reaches the Client, there might be a possibility of certain non planned activities occurring in the delay period </a:t>
            </a:r>
          </a:p>
          <a:p>
            <a:endParaRPr lang="en-US" dirty="0" smtClean="0">
              <a:solidFill>
                <a:srgbClr val="0099FF"/>
              </a:solidFill>
              <a:latin typeface="Tw Cen MT Condensed Extra Bold" pitchFamily="34" charset="0"/>
            </a:endParaRPr>
          </a:p>
          <a:p>
            <a:pPr>
              <a:buFont typeface="Arial" pitchFamily="34" charset="0"/>
              <a:buChar char="•"/>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443</TotalTime>
  <Words>722</Words>
  <Application>Microsoft Office PowerPoint</Application>
  <PresentationFormat>On-screen Show (4:3)</PresentationFormat>
  <Paragraphs>50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WOW</vt:lpstr>
      <vt:lpstr>More than one-third of U.S. adults (over 72 million people) and 17% of U.S. children are obese. During 1980–2008, obesity rates doubled for adults and tripled for children. During the past several decades, obesity rates for all population groups - regardless of age, sex, race, ethnicity, socioeconomic status, education level, or geographic region - have increased markedly.</vt:lpstr>
      <vt:lpstr>Watch YOur Weight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WOW</dc:title>
  <dc:creator>Mr.Rajiv</dc:creator>
  <cp:lastModifiedBy>MRT</cp:lastModifiedBy>
  <cp:revision>43</cp:revision>
  <dcterms:created xsi:type="dcterms:W3CDTF">2012-03-04T11:38:18Z</dcterms:created>
  <dcterms:modified xsi:type="dcterms:W3CDTF">2013-04-29T09:46:40Z</dcterms:modified>
</cp:coreProperties>
</file>