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1"/>
  </p:handoutMasterIdLst>
  <p:sldIdLst>
    <p:sldId id="256" r:id="rId2"/>
    <p:sldId id="323" r:id="rId3"/>
    <p:sldId id="324" r:id="rId4"/>
    <p:sldId id="325" r:id="rId5"/>
    <p:sldId id="339" r:id="rId6"/>
    <p:sldId id="326" r:id="rId7"/>
    <p:sldId id="328" r:id="rId8"/>
    <p:sldId id="327" r:id="rId9"/>
    <p:sldId id="334" r:id="rId10"/>
    <p:sldId id="330" r:id="rId11"/>
    <p:sldId id="332" r:id="rId12"/>
    <p:sldId id="333" r:id="rId13"/>
    <p:sldId id="335" r:id="rId14"/>
    <p:sldId id="336" r:id="rId15"/>
    <p:sldId id="337" r:id="rId16"/>
    <p:sldId id="338" r:id="rId17"/>
    <p:sldId id="340" r:id="rId18"/>
    <p:sldId id="341" r:id="rId19"/>
    <p:sldId id="274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-10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64" autoAdjust="0"/>
  </p:normalViewPr>
  <p:slideViewPr>
    <p:cSldViewPr>
      <p:cViewPr varScale="1">
        <p:scale>
          <a:sx n="45" d="100"/>
          <a:sy n="45" d="100"/>
        </p:scale>
        <p:origin x="-10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4E1990F-7ACA-4572-8AFA-9D5EB59E6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2F33ECC3-CF08-4CDF-8671-DBA7B8287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4FCA2-9458-413F-8D78-9B051DB6B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6282A-75C2-473E-8931-16722AA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E4A1-C880-4098-80E5-8695415C9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8A4DE-4A70-4578-88CD-E3269B056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77046-00B6-4448-BB43-75D19B551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AADC4-8378-43CC-90F8-FAFB478A0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5FC63-EDB6-4AFB-9879-3E63CB020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876C0-B5DC-4F86-8DDA-52B509740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38C12-2911-47B4-B4EC-98E12C7D9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9359-DBBD-442B-967B-632C9876D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0FB15-7789-4F1E-8E90-E53440085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72DE3AFB-3D41-417A-9449-B3E67C0B4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032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8077200" cy="5029200"/>
          </a:xfrm>
        </p:spPr>
        <p:txBody>
          <a:bodyPr/>
          <a:lstStyle/>
          <a:p>
            <a:pPr algn="ctr" eaLnBrk="1" hangingPunct="1"/>
            <a:r>
              <a:rPr lang="en-US" sz="4800" b="1" dirty="0" smtClean="0"/>
              <a:t>HUMAN DEVELOPMENT </a:t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3600" b="1" dirty="0" smtClean="0"/>
              <a:t>COGNITIVE AND PHYSICAL DEVELOPMENT IN MIDDLE CHILDHOOD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Carlos F. Martinez MHA, M.Ed.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http://carlosFmartinez.com</a:t>
            </a:r>
            <a:br>
              <a:rPr lang="en-US" sz="3600" b="1" dirty="0" smtClean="0"/>
            </a:br>
            <a:endParaRPr lang="en-US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096000"/>
            <a:ext cx="6400800" cy="457200"/>
          </a:xfrm>
        </p:spPr>
        <p:txBody>
          <a:bodyPr/>
          <a:lstStyle/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Accidental Injuries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 in early childhood, accidental injuries is the # 1 cause of death among school-age US children.</a:t>
            </a:r>
          </a:p>
          <a:p>
            <a:pPr eaLnBrk="1" hangingPunct="1"/>
            <a:r>
              <a:rPr lang="en-US" smtClean="0"/>
              <a:t>About 23,000 children in the US suffer brain injuries from bicycle accidents.</a:t>
            </a:r>
          </a:p>
          <a:p>
            <a:pPr eaLnBrk="1" hangingPunct="1"/>
            <a:r>
              <a:rPr lang="en-US" smtClean="0"/>
              <a:t>Experts recommend that parents do NOT buy trampolines for their kids.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Preventing bike accidents…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3316" name="Picture 5" descr="Children wearing helments and riding bicycles. ph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752600"/>
            <a:ext cx="350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Piagetian Approach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 around age 7 children enter the stage of </a:t>
            </a:r>
            <a:r>
              <a:rPr lang="en-US" b="1" i="1" smtClean="0"/>
              <a:t>“concrete operations” </a:t>
            </a:r>
            <a:r>
              <a:rPr lang="en-US" smtClean="0"/>
              <a:t>and they can use mental operations. </a:t>
            </a:r>
          </a:p>
          <a:p>
            <a:pPr eaLnBrk="1" hangingPunct="1"/>
            <a:r>
              <a:rPr lang="en-US" smtClean="0"/>
              <a:t>Most 6-7 yr.-olds can find their way to and from school.</a:t>
            </a:r>
          </a:p>
          <a:p>
            <a:pPr eaLnBrk="1" hangingPunct="1"/>
            <a:r>
              <a:rPr lang="en-US" smtClean="0"/>
              <a:t>Class Inclusion: the ability to see the relationship between the whole and its parts. </a:t>
            </a:r>
            <a:endParaRPr lang="en-US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Psychometric Approach: Assessment of Intelligence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IQ Controversy: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*) Good predictors of school achievement; functional independence late in life; and presence or absence of dementia later in life.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*) Tests underestimate the intelligence of ill children, or children who do not do well on tests; do not measure native ability, but what children already know (</a:t>
            </a:r>
            <a:r>
              <a:rPr lang="en-US" sz="2800" i="1" smtClean="0"/>
              <a:t>infer</a:t>
            </a:r>
            <a:r>
              <a:rPr lang="en-US" sz="2800" smtClean="0"/>
              <a:t> intelligence)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there more than one intelligence?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u="sng" smtClean="0"/>
              <a:t>Gardner’s Theory of Multiple Intelligences: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Conventional intelligence tests cover 3 areas: </a:t>
            </a:r>
            <a:r>
              <a:rPr lang="en-US" sz="2800" i="1" smtClean="0"/>
              <a:t>linguistic, logical-mathematical, and to some extend spatial (i.e gifted in art)</a:t>
            </a:r>
            <a:r>
              <a:rPr lang="en-US" sz="28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Other 4 areas not covered in IQ tests: </a:t>
            </a:r>
            <a:r>
              <a:rPr lang="en-US" sz="2800" i="1" smtClean="0"/>
              <a:t>musical, bodily-kinesthetic (precision of movement), interpersonal (social relations), and intrapersonal (self-understanding).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Later discover an 8</a:t>
            </a:r>
            <a:r>
              <a:rPr lang="en-US" sz="2800" baseline="30000" smtClean="0"/>
              <a:t>th</a:t>
            </a:r>
            <a:r>
              <a:rPr lang="en-US" sz="2800" smtClean="0"/>
              <a:t> one: </a:t>
            </a:r>
            <a:r>
              <a:rPr lang="en-US" sz="2800" i="1" smtClean="0"/>
              <a:t>Naturalist (i.e. distinguishing species).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Language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Language abilities continue to grow during middle childhood</a:t>
            </a:r>
          </a:p>
          <a:p>
            <a:pPr eaLnBrk="1" hangingPunct="1"/>
            <a:r>
              <a:rPr lang="en-US" smtClean="0"/>
              <a:t>Get better with oral communication</a:t>
            </a:r>
          </a:p>
          <a:p>
            <a:pPr eaLnBrk="1" hangingPunct="1"/>
            <a:r>
              <a:rPr lang="en-US" smtClean="0"/>
              <a:t>Improve their written communication</a:t>
            </a:r>
          </a:p>
          <a:p>
            <a:pPr eaLnBrk="1" hangingPunct="1"/>
            <a:r>
              <a:rPr lang="en-US" smtClean="0"/>
              <a:t>More challenging for children who are not native-language speakers.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The Child in School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828800"/>
            <a:ext cx="8610600" cy="5029200"/>
          </a:xfrm>
        </p:spPr>
        <p:txBody>
          <a:bodyPr/>
          <a:lstStyle/>
          <a:p>
            <a:pPr eaLnBrk="1" hangingPunct="1"/>
            <a:r>
              <a:rPr lang="en-US" sz="2800" smtClean="0"/>
              <a:t>Early school experience critical for success or failure </a:t>
            </a:r>
          </a:p>
          <a:p>
            <a:pPr eaLnBrk="1" hangingPunct="1"/>
            <a:r>
              <a:rPr lang="en-US" sz="2800" smtClean="0"/>
              <a:t>Becoming Literate: Reading and Writing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</p:txBody>
      </p:sp>
      <p:graphicFrame>
        <p:nvGraphicFramePr>
          <p:cNvPr id="117777" name="Group 17"/>
          <p:cNvGraphicFramePr>
            <a:graphicFrameLocks noGrp="1"/>
          </p:cNvGraphicFramePr>
          <p:nvPr>
            <p:ph sz="half" idx="2"/>
          </p:nvPr>
        </p:nvGraphicFramePr>
        <p:xfrm>
          <a:off x="838200" y="3352800"/>
          <a:ext cx="6934200" cy="3124200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312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444" name="Picture 20" descr="children_read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114800"/>
            <a:ext cx="2590800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21" descr="Stock Photo - children in class &#10;with hands raised. &#10;fotosearch - search &#10;stock photos, &#10;pictures, images, &#10;and photo clip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733800"/>
            <a:ext cx="2286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Child in School…</a:t>
            </a:r>
            <a:r>
              <a:rPr lang="en-US" i="1" smtClean="0"/>
              <a:t>Continue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Gender (Girls tend to do better than boys)</a:t>
            </a:r>
          </a:p>
          <a:p>
            <a:pPr eaLnBrk="1" hangingPunct="1"/>
            <a:r>
              <a:rPr lang="en-US" smtClean="0"/>
              <a:t>Boys do better than girls on science and math tests that are not closely related to material taught in school</a:t>
            </a:r>
          </a:p>
          <a:p>
            <a:pPr eaLnBrk="1" hangingPunct="1"/>
            <a:r>
              <a:rPr lang="en-US" smtClean="0"/>
              <a:t>Peer acceptance</a:t>
            </a:r>
          </a:p>
          <a:p>
            <a:pPr eaLnBrk="1" hangingPunct="1"/>
            <a:r>
              <a:rPr lang="en-US" smtClean="0"/>
              <a:t>Socioeconomic Status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0"/>
            <a:ext cx="8229600" cy="304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Educating Children with Special Needs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Mental Retardation</a:t>
            </a:r>
          </a:p>
          <a:p>
            <a:pPr eaLnBrk="1" hangingPunct="1"/>
            <a:r>
              <a:rPr lang="en-US" smtClean="0"/>
              <a:t>Learning Disabilities. (Dyslexia)</a:t>
            </a:r>
          </a:p>
          <a:p>
            <a:pPr eaLnBrk="1" hangingPunct="1"/>
            <a:r>
              <a:rPr lang="en-US" smtClean="0"/>
              <a:t>Attention-Deficit/Hyperactivity Disorder (ADHD)</a:t>
            </a:r>
          </a:p>
          <a:p>
            <a:pPr eaLnBrk="1" hangingPunct="1"/>
            <a:r>
              <a:rPr lang="en-US" smtClean="0"/>
              <a:t>Gifted Children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>
                <a:solidFill>
                  <a:srgbClr val="FF0000"/>
                </a:solidFill>
              </a:rPr>
              <a:t>Questions?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763000" cy="43021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5400" b="1" smtClean="0">
                <a:solidFill>
                  <a:srgbClr val="FF0000"/>
                </a:solidFill>
              </a:rPr>
              <a:t>THANK YOU!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5400" b="1" smtClean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4400" b="1" smtClean="0">
                <a:solidFill>
                  <a:srgbClr val="FF0000"/>
                </a:solidFill>
              </a:rPr>
              <a:t>carlos@carlosFmartinez.com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Aspects of Physical Development</a:t>
            </a:r>
          </a:p>
          <a:p>
            <a:pPr eaLnBrk="1" hangingPunct="1"/>
            <a:r>
              <a:rPr lang="en-US" sz="2800" smtClean="0"/>
              <a:t>Health, Fitness and Safety</a:t>
            </a:r>
          </a:p>
          <a:p>
            <a:pPr eaLnBrk="1" hangingPunct="1"/>
            <a:r>
              <a:rPr lang="en-US" sz="2800" smtClean="0"/>
              <a:t>Motor Development and Play</a:t>
            </a:r>
          </a:p>
          <a:p>
            <a:pPr eaLnBrk="1" hangingPunct="1"/>
            <a:r>
              <a:rPr lang="en-US" sz="2800" smtClean="0"/>
              <a:t>Piagetian Approach</a:t>
            </a:r>
          </a:p>
          <a:p>
            <a:pPr eaLnBrk="1" hangingPunct="1"/>
            <a:r>
              <a:rPr lang="en-US" sz="2800" smtClean="0"/>
              <a:t>Psychometric Approach: Assessment of Intelligence</a:t>
            </a:r>
          </a:p>
          <a:p>
            <a:pPr eaLnBrk="1" hangingPunct="1"/>
            <a:r>
              <a:rPr lang="en-US" sz="2800" smtClean="0"/>
              <a:t>Language </a:t>
            </a:r>
          </a:p>
          <a:p>
            <a:pPr eaLnBrk="1" hangingPunct="1"/>
            <a:r>
              <a:rPr lang="en-US" sz="2800" smtClean="0"/>
              <a:t>The Child in School</a:t>
            </a:r>
          </a:p>
          <a:p>
            <a:pPr eaLnBrk="1" hangingPunct="1"/>
            <a:r>
              <a:rPr lang="en-US" sz="2800" smtClean="0"/>
              <a:t>Educating Children with Special Needs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Body Growth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Grow 2 to 3 inches between ages 6 and 11</a:t>
            </a:r>
          </a:p>
          <a:p>
            <a:pPr eaLnBrk="1" hangingPunct="1"/>
            <a:r>
              <a:rPr lang="en-US" smtClean="0"/>
              <a:t>Kids double their weight between ages 6 and 11.</a:t>
            </a:r>
          </a:p>
          <a:p>
            <a:pPr eaLnBrk="1" hangingPunct="1"/>
            <a:r>
              <a:rPr lang="en-US" smtClean="0"/>
              <a:t>Average 10 yr-old boy = 85 lbs; average 10 yr-old girl = 88 lbs.</a:t>
            </a:r>
          </a:p>
          <a:p>
            <a:pPr eaLnBrk="1" hangingPunct="1"/>
            <a:r>
              <a:rPr lang="en-US" smtClean="0"/>
              <a:t>between 6 and 12 years, all 20 primary teeth are replaced with permanent teeth.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Nutrition and Sleep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Schoolchildren need an average of 2,400 calories every day.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Nutritionist recommend: fruits, grains, vegetables, and carbohydrates.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Average 5 yr-old sleeps 11 hrs a day.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Average 9 yr-old sleeps about 10 hrs a day.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Average 13 yr-old sleeps about 9 hrs a day.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Sleep problems: insomnia, lack of discipline.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Motor Development and Play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Running, jumping, hopping, and ball skills more refined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Fine motor skills improve-writing (starts off larger ad gradually decreases in size)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Drawings show gains in organization, detail ad representation of depth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Games with rules are more common. Children have a better concept of fairness, and justice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PE classes very important - builds self esteem, and physical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Obesity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By 2015 about 50% of children in North &amp; South America will be overweight. </a:t>
            </a:r>
          </a:p>
          <a:p>
            <a:pPr eaLnBrk="1" hangingPunct="1"/>
            <a:r>
              <a:rPr lang="en-US" smtClean="0"/>
              <a:t>About 17% of schoolchildren had BMI above 95% (2003-2006).</a:t>
            </a:r>
          </a:p>
          <a:p>
            <a:pPr eaLnBrk="1" hangingPunct="1"/>
            <a:r>
              <a:rPr lang="en-US" smtClean="0"/>
              <a:t>About 33.3% were above 85%</a:t>
            </a:r>
          </a:p>
          <a:p>
            <a:pPr eaLnBrk="1" hangingPunct="1"/>
            <a:r>
              <a:rPr lang="en-US" smtClean="0"/>
              <a:t>Obesity has increased in all ethnic groups, though less so in black &amp; Hispanic children.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Causes of Obesity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sz="3200" smtClean="0"/>
              <a:t>Genetics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smtClean="0"/>
          </a:p>
          <a:p>
            <a:pPr lvl="1" eaLnBrk="1" hangingPunct="1"/>
            <a:r>
              <a:rPr lang="en-US" sz="3200" smtClean="0"/>
              <a:t>Low-cost, high fat foods, and family stress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smtClean="0"/>
          </a:p>
          <a:p>
            <a:pPr lvl="1" eaLnBrk="1" hangingPunct="1"/>
            <a:r>
              <a:rPr lang="en-US" sz="3200" smtClean="0"/>
              <a:t>Food as a reward system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smtClean="0"/>
          </a:p>
          <a:p>
            <a:pPr lvl="1" eaLnBrk="1" hangingPunct="1"/>
            <a:r>
              <a:rPr lang="en-US" sz="3200" smtClean="0"/>
              <a:t>Lack of physical activity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Causes of Obesity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0244" name="Picture 5" descr="fat_childr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905000"/>
            <a:ext cx="5791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Causes of Obesity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11268" name="Picture 5" descr="fattv2404_468x3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752600"/>
            <a:ext cx="617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2479</TotalTime>
  <Words>650</Words>
  <Application>Microsoft Office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Times New Roman</vt:lpstr>
      <vt:lpstr>Arial</vt:lpstr>
      <vt:lpstr>Wingdings</vt:lpstr>
      <vt:lpstr>Calibri</vt:lpstr>
      <vt:lpstr>Quadrant</vt:lpstr>
      <vt:lpstr>HUMAN DEVELOPMENT         COGNITIVE AND PHYSICAL DEVELOPMENT IN MIDDLE CHILDHOOD  Carlos F. Martinez MHA, M.Ed.  http://carlosFmartinez.com </vt:lpstr>
      <vt:lpstr>Overview</vt:lpstr>
      <vt:lpstr>Body Growth</vt:lpstr>
      <vt:lpstr>Nutrition and Sleep</vt:lpstr>
      <vt:lpstr>Motor Development and Play</vt:lpstr>
      <vt:lpstr>Obesity </vt:lpstr>
      <vt:lpstr>Causes of Obesity</vt:lpstr>
      <vt:lpstr>Causes of Obesity</vt:lpstr>
      <vt:lpstr>Causes of Obesity</vt:lpstr>
      <vt:lpstr>Accidental Injuries</vt:lpstr>
      <vt:lpstr>Preventing bike accidents…</vt:lpstr>
      <vt:lpstr>Piagetian Approach</vt:lpstr>
      <vt:lpstr>Psychometric Approach: Assessment of Intelligence</vt:lpstr>
      <vt:lpstr>Is there more than one intelligence?</vt:lpstr>
      <vt:lpstr>Language</vt:lpstr>
      <vt:lpstr>  The Child in School</vt:lpstr>
      <vt:lpstr>The Child in School…Continue</vt:lpstr>
      <vt:lpstr>  Educating Children with Special Needs</vt:lpstr>
      <vt:lpstr>Questions?</vt:lpstr>
    </vt:vector>
  </TitlesOfParts>
  <Company>Mecklenburg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Competence  Working with Latino Families</dc:title>
  <dc:creator>MartiC</dc:creator>
  <cp:lastModifiedBy>Dr. Mahboob</cp:lastModifiedBy>
  <cp:revision>171</cp:revision>
  <dcterms:created xsi:type="dcterms:W3CDTF">2006-09-01T19:12:49Z</dcterms:created>
  <dcterms:modified xsi:type="dcterms:W3CDTF">2013-05-24T14:30:01Z</dcterms:modified>
</cp:coreProperties>
</file>