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9"/>
  </p:notesMasterIdLst>
  <p:sldIdLst>
    <p:sldId id="256" r:id="rId2"/>
    <p:sldId id="268" r:id="rId3"/>
    <p:sldId id="269" r:id="rId4"/>
    <p:sldId id="272" r:id="rId5"/>
    <p:sldId id="273" r:id="rId6"/>
    <p:sldId id="257" r:id="rId7"/>
    <p:sldId id="258" r:id="rId8"/>
    <p:sldId id="260" r:id="rId9"/>
    <p:sldId id="261" r:id="rId10"/>
    <p:sldId id="262" r:id="rId11"/>
    <p:sldId id="263" r:id="rId12"/>
    <p:sldId id="267" r:id="rId13"/>
    <p:sldId id="264" r:id="rId14"/>
    <p:sldId id="265" r:id="rId15"/>
    <p:sldId id="266"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4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7C1C2B-688D-4853-A3D3-5737C8735611}" type="datetimeFigureOut">
              <a:rPr lang="en-US" smtClean="0"/>
              <a:t>3/14/2013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0C1212-4EDD-4A48-B524-D02A11494104}" type="slidenum">
              <a:rPr lang="en-US" smtClean="0"/>
              <a:t>‹#›</a:t>
            </a:fld>
            <a:endParaRPr lang="en-US"/>
          </a:p>
        </p:txBody>
      </p:sp>
    </p:spTree>
    <p:extLst>
      <p:ext uri="{BB962C8B-B14F-4D97-AF65-F5344CB8AC3E}">
        <p14:creationId xmlns:p14="http://schemas.microsoft.com/office/powerpoint/2010/main" val="2768409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ACAFCE-5B75-41ED-B0C3-3A6FC96D5CFB}" type="slidenum">
              <a:rPr lang="en-US" smtClean="0"/>
              <a:t>8</a:t>
            </a:fld>
            <a:endParaRPr lang="en-US"/>
          </a:p>
        </p:txBody>
      </p:sp>
    </p:spTree>
    <p:extLst>
      <p:ext uri="{BB962C8B-B14F-4D97-AF65-F5344CB8AC3E}">
        <p14:creationId xmlns:p14="http://schemas.microsoft.com/office/powerpoint/2010/main" val="4183101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D0BC64-60F0-4FC9-A476-EF2051978650}" type="datetimeFigureOut">
              <a:rPr lang="en-US" smtClean="0"/>
              <a:t>3/14/2013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CAA3B-F970-4EA0-8B90-0D20E50578DA}" type="slidenum">
              <a:rPr lang="en-US" smtClean="0"/>
              <a:t>‹#›</a:t>
            </a:fld>
            <a:endParaRPr lang="en-US"/>
          </a:p>
        </p:txBody>
      </p:sp>
    </p:spTree>
    <p:extLst>
      <p:ext uri="{BB962C8B-B14F-4D97-AF65-F5344CB8AC3E}">
        <p14:creationId xmlns:p14="http://schemas.microsoft.com/office/powerpoint/2010/main" val="891992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D0BC64-60F0-4FC9-A476-EF2051978650}" type="datetimeFigureOut">
              <a:rPr lang="en-US" smtClean="0"/>
              <a:t>3/14/2013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CAA3B-F970-4EA0-8B90-0D20E50578DA}" type="slidenum">
              <a:rPr lang="en-US" smtClean="0"/>
              <a:t>‹#›</a:t>
            </a:fld>
            <a:endParaRPr lang="en-US"/>
          </a:p>
        </p:txBody>
      </p:sp>
    </p:spTree>
    <p:extLst>
      <p:ext uri="{BB962C8B-B14F-4D97-AF65-F5344CB8AC3E}">
        <p14:creationId xmlns:p14="http://schemas.microsoft.com/office/powerpoint/2010/main" val="2405499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D0BC64-60F0-4FC9-A476-EF2051978650}" type="datetimeFigureOut">
              <a:rPr lang="en-US" smtClean="0"/>
              <a:t>3/14/2013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CAA3B-F970-4EA0-8B90-0D20E50578DA}" type="slidenum">
              <a:rPr lang="en-US" smtClean="0"/>
              <a:t>‹#›</a:t>
            </a:fld>
            <a:endParaRPr lang="en-US"/>
          </a:p>
        </p:txBody>
      </p:sp>
    </p:spTree>
    <p:extLst>
      <p:ext uri="{BB962C8B-B14F-4D97-AF65-F5344CB8AC3E}">
        <p14:creationId xmlns:p14="http://schemas.microsoft.com/office/powerpoint/2010/main" val="1741334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D0BC64-60F0-4FC9-A476-EF2051978650}" type="datetimeFigureOut">
              <a:rPr lang="en-US" smtClean="0"/>
              <a:t>3/14/2013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CAA3B-F970-4EA0-8B90-0D20E50578DA}" type="slidenum">
              <a:rPr lang="en-US" smtClean="0"/>
              <a:t>‹#›</a:t>
            </a:fld>
            <a:endParaRPr lang="en-US"/>
          </a:p>
        </p:txBody>
      </p:sp>
    </p:spTree>
    <p:extLst>
      <p:ext uri="{BB962C8B-B14F-4D97-AF65-F5344CB8AC3E}">
        <p14:creationId xmlns:p14="http://schemas.microsoft.com/office/powerpoint/2010/main" val="137308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D0BC64-60F0-4FC9-A476-EF2051978650}" type="datetimeFigureOut">
              <a:rPr lang="en-US" smtClean="0"/>
              <a:t>3/14/2013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CAA3B-F970-4EA0-8B90-0D20E50578DA}" type="slidenum">
              <a:rPr lang="en-US" smtClean="0"/>
              <a:t>‹#›</a:t>
            </a:fld>
            <a:endParaRPr lang="en-US"/>
          </a:p>
        </p:txBody>
      </p:sp>
    </p:spTree>
    <p:extLst>
      <p:ext uri="{BB962C8B-B14F-4D97-AF65-F5344CB8AC3E}">
        <p14:creationId xmlns:p14="http://schemas.microsoft.com/office/powerpoint/2010/main" val="4015690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D0BC64-60F0-4FC9-A476-EF2051978650}" type="datetimeFigureOut">
              <a:rPr lang="en-US" smtClean="0"/>
              <a:t>3/14/2013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3CAA3B-F970-4EA0-8B90-0D20E50578DA}" type="slidenum">
              <a:rPr lang="en-US" smtClean="0"/>
              <a:t>‹#›</a:t>
            </a:fld>
            <a:endParaRPr lang="en-US"/>
          </a:p>
        </p:txBody>
      </p:sp>
    </p:spTree>
    <p:extLst>
      <p:ext uri="{BB962C8B-B14F-4D97-AF65-F5344CB8AC3E}">
        <p14:creationId xmlns:p14="http://schemas.microsoft.com/office/powerpoint/2010/main" val="1631869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D0BC64-60F0-4FC9-A476-EF2051978650}" type="datetimeFigureOut">
              <a:rPr lang="en-US" smtClean="0"/>
              <a:t>3/14/2013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3CAA3B-F970-4EA0-8B90-0D20E50578DA}" type="slidenum">
              <a:rPr lang="en-US" smtClean="0"/>
              <a:t>‹#›</a:t>
            </a:fld>
            <a:endParaRPr lang="en-US"/>
          </a:p>
        </p:txBody>
      </p:sp>
    </p:spTree>
    <p:extLst>
      <p:ext uri="{BB962C8B-B14F-4D97-AF65-F5344CB8AC3E}">
        <p14:creationId xmlns:p14="http://schemas.microsoft.com/office/powerpoint/2010/main" val="2097735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D0BC64-60F0-4FC9-A476-EF2051978650}" type="datetimeFigureOut">
              <a:rPr lang="en-US" smtClean="0"/>
              <a:t>3/14/2013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3CAA3B-F970-4EA0-8B90-0D20E50578DA}" type="slidenum">
              <a:rPr lang="en-US" smtClean="0"/>
              <a:t>‹#›</a:t>
            </a:fld>
            <a:endParaRPr lang="en-US"/>
          </a:p>
        </p:txBody>
      </p:sp>
    </p:spTree>
    <p:extLst>
      <p:ext uri="{BB962C8B-B14F-4D97-AF65-F5344CB8AC3E}">
        <p14:creationId xmlns:p14="http://schemas.microsoft.com/office/powerpoint/2010/main" val="904044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D0BC64-60F0-4FC9-A476-EF2051978650}" type="datetimeFigureOut">
              <a:rPr lang="en-US" smtClean="0"/>
              <a:t>3/14/2013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3CAA3B-F970-4EA0-8B90-0D20E50578DA}" type="slidenum">
              <a:rPr lang="en-US" smtClean="0"/>
              <a:t>‹#›</a:t>
            </a:fld>
            <a:endParaRPr lang="en-US"/>
          </a:p>
        </p:txBody>
      </p:sp>
    </p:spTree>
    <p:extLst>
      <p:ext uri="{BB962C8B-B14F-4D97-AF65-F5344CB8AC3E}">
        <p14:creationId xmlns:p14="http://schemas.microsoft.com/office/powerpoint/2010/main" val="1345744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D0BC64-60F0-4FC9-A476-EF2051978650}" type="datetimeFigureOut">
              <a:rPr lang="en-US" smtClean="0"/>
              <a:t>3/14/2013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3CAA3B-F970-4EA0-8B90-0D20E50578DA}" type="slidenum">
              <a:rPr lang="en-US" smtClean="0"/>
              <a:t>‹#›</a:t>
            </a:fld>
            <a:endParaRPr lang="en-US"/>
          </a:p>
        </p:txBody>
      </p:sp>
    </p:spTree>
    <p:extLst>
      <p:ext uri="{BB962C8B-B14F-4D97-AF65-F5344CB8AC3E}">
        <p14:creationId xmlns:p14="http://schemas.microsoft.com/office/powerpoint/2010/main" val="52638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D0BC64-60F0-4FC9-A476-EF2051978650}" type="datetimeFigureOut">
              <a:rPr lang="en-US" smtClean="0"/>
              <a:t>3/14/2013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3CAA3B-F970-4EA0-8B90-0D20E50578DA}" type="slidenum">
              <a:rPr lang="en-US" smtClean="0"/>
              <a:t>‹#›</a:t>
            </a:fld>
            <a:endParaRPr lang="en-US"/>
          </a:p>
        </p:txBody>
      </p:sp>
    </p:spTree>
    <p:extLst>
      <p:ext uri="{BB962C8B-B14F-4D97-AF65-F5344CB8AC3E}">
        <p14:creationId xmlns:p14="http://schemas.microsoft.com/office/powerpoint/2010/main" val="151047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D0BC64-60F0-4FC9-A476-EF2051978650}" type="datetimeFigureOut">
              <a:rPr lang="en-US" smtClean="0"/>
              <a:t>3/14/2013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3CAA3B-F970-4EA0-8B90-0D20E50578DA}" type="slidenum">
              <a:rPr lang="en-US" smtClean="0"/>
              <a:t>‹#›</a:t>
            </a:fld>
            <a:endParaRPr lang="en-US"/>
          </a:p>
        </p:txBody>
      </p:sp>
    </p:spTree>
    <p:extLst>
      <p:ext uri="{BB962C8B-B14F-4D97-AF65-F5344CB8AC3E}">
        <p14:creationId xmlns:p14="http://schemas.microsoft.com/office/powerpoint/2010/main" val="207018699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livestrong.com/article/193353-balanced-diets-for-teens/" TargetMode="External"/><Relationship Id="rId2" Type="http://schemas.openxmlformats.org/officeDocument/2006/relationships/hyperlink" Target="http://www.healthy-dietpedia.com/healthy-diet-for-teenagers.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buzzle.com/articles/balanced-diet-chart.html"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www.livestrong.com/article/445521-how-much-water-does-the-human-body-need-dail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nutrition.about.com/od/nutrition101/a/keepitsimple.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nutrition.about.com/od/nutrition101/a/keepitsimple.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wellbeing-nutrition.com/nutrition.ht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dictionary.reference.com/browse/diet?fromAsk=true&amp;o=10007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medterms.com/script/main/art.asp?articlekey=16125" TargetMode="External"/><Relationship Id="rId2" Type="http://schemas.openxmlformats.org/officeDocument/2006/relationships/hyperlink" Target="http://www.nhlbisupport.com/bm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limkids.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slimkids.com/program.as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mayoclinic.com/health/recipes-for-kids/MY01341"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helpguide.org/life/healthy-eating-children-teens.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8CEE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470025"/>
          </a:xfrm>
        </p:spPr>
        <p:txBody>
          <a:bodyPr/>
          <a:lstStyle/>
          <a:p>
            <a:r>
              <a:rPr lang="en-US" dirty="0" smtClean="0">
                <a:latin typeface="Bernard MT Condensed" pitchFamily="18" charset="0"/>
              </a:rPr>
              <a:t>Designing A Healthy Diet</a:t>
            </a:r>
            <a:endParaRPr lang="en-US" dirty="0">
              <a:latin typeface="Bernard MT Condensed" pitchFamily="18" charset="0"/>
            </a:endParaRPr>
          </a:p>
        </p:txBody>
      </p:sp>
      <p:sp>
        <p:nvSpPr>
          <p:cNvPr id="3" name="Subtitle 2"/>
          <p:cNvSpPr>
            <a:spLocks noGrp="1"/>
          </p:cNvSpPr>
          <p:nvPr>
            <p:ph type="subTitle" idx="1"/>
          </p:nvPr>
        </p:nvSpPr>
        <p:spPr>
          <a:xfrm>
            <a:off x="1143000" y="2667000"/>
            <a:ext cx="6400800" cy="1752600"/>
          </a:xfrm>
        </p:spPr>
        <p:txBody>
          <a:bodyPr/>
          <a:lstStyle/>
          <a:p>
            <a:r>
              <a:rPr lang="en-US" b="1" dirty="0" smtClean="0">
                <a:solidFill>
                  <a:schemeClr val="tx1"/>
                </a:solidFill>
                <a:latin typeface="Bernard MT Condensed" pitchFamily="18" charset="0"/>
                <a:cs typeface="Aharoni" pitchFamily="2" charset="-79"/>
              </a:rPr>
              <a:t>By: Gabrielle Noch &amp; </a:t>
            </a:r>
          </a:p>
          <a:p>
            <a:r>
              <a:rPr lang="en-US" b="1" dirty="0" smtClean="0">
                <a:solidFill>
                  <a:schemeClr val="tx1"/>
                </a:solidFill>
                <a:latin typeface="Bernard MT Condensed" pitchFamily="18" charset="0"/>
                <a:cs typeface="Aharoni" pitchFamily="2" charset="-79"/>
              </a:rPr>
              <a:t>Elizabeth Gooden</a:t>
            </a:r>
            <a:endParaRPr lang="en-US" b="1" dirty="0">
              <a:solidFill>
                <a:schemeClr val="tx1"/>
              </a:solidFill>
              <a:latin typeface="Bernard MT Condensed" pitchFamily="18" charset="0"/>
              <a:cs typeface="Aharoni" pitchFamily="2" charset="-79"/>
            </a:endParaRPr>
          </a:p>
        </p:txBody>
      </p:sp>
      <p:pic>
        <p:nvPicPr>
          <p:cNvPr id="5122" name="Pictur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5143500"/>
            <a:ext cx="2657475"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6567054" y="5095875"/>
            <a:ext cx="2590800"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764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6400800" y="2200564"/>
            <a:ext cx="2390775" cy="191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5174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993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erlin Sans FB" pitchFamily="34" charset="0"/>
              </a:rPr>
              <a:t>Balanced Diet for Teens	</a:t>
            </a:r>
            <a:endParaRPr lang="en-US" dirty="0">
              <a:latin typeface="Berlin Sans FB" pitchFamily="34" charset="0"/>
            </a:endParaRPr>
          </a:p>
        </p:txBody>
      </p:sp>
      <p:sp>
        <p:nvSpPr>
          <p:cNvPr id="3" name="Content Placeholder 2"/>
          <p:cNvSpPr>
            <a:spLocks noGrp="1"/>
          </p:cNvSpPr>
          <p:nvPr>
            <p:ph idx="1"/>
          </p:nvPr>
        </p:nvSpPr>
        <p:spPr/>
        <p:txBody>
          <a:bodyPr>
            <a:normAutofit fontScale="25000" lnSpcReduction="20000"/>
          </a:bodyPr>
          <a:lstStyle/>
          <a:p>
            <a:r>
              <a:rPr lang="en-US" sz="5600" dirty="0" smtClean="0"/>
              <a:t>The amount of vegetables for a average 15 year old girl with an average weight should obtain 2.5 cups a day, for a boy 3.5 cups a day.</a:t>
            </a:r>
          </a:p>
          <a:p>
            <a:r>
              <a:rPr lang="en-US" sz="5600" dirty="0" smtClean="0"/>
              <a:t>Most teens should consume more fresh vegetables rather than fruit juices.</a:t>
            </a:r>
          </a:p>
          <a:p>
            <a:r>
              <a:rPr lang="en-US" sz="5600" dirty="0" smtClean="0"/>
              <a:t>The average fruit a teen should consume daily is  2 cups </a:t>
            </a:r>
          </a:p>
          <a:p>
            <a:pPr marL="0" indent="0">
              <a:buNone/>
            </a:pPr>
            <a:r>
              <a:rPr lang="en-US" sz="5600" dirty="0" smtClean="0"/>
              <a:t>Sample Healthy Diet Menu </a:t>
            </a:r>
          </a:p>
          <a:p>
            <a:pPr marL="0" indent="0">
              <a:buNone/>
            </a:pPr>
            <a:r>
              <a:rPr lang="en-US" sz="5600" dirty="0" smtClean="0"/>
              <a:t>Breakfast-</a:t>
            </a:r>
          </a:p>
          <a:p>
            <a:r>
              <a:rPr lang="en-US" sz="5600" dirty="0" smtClean="0"/>
              <a:t> 1 cup of cottage cheese with berries,</a:t>
            </a:r>
          </a:p>
          <a:p>
            <a:r>
              <a:rPr lang="en-US" sz="5600" dirty="0" smtClean="0"/>
              <a:t> 1 hard boiled egg, </a:t>
            </a:r>
          </a:p>
          <a:p>
            <a:r>
              <a:rPr lang="en-US" sz="5600" dirty="0" smtClean="0"/>
              <a:t>1 cup of low fat milk or tea.</a:t>
            </a:r>
          </a:p>
          <a:p>
            <a:pPr marL="0" indent="0">
              <a:buNone/>
            </a:pPr>
            <a:r>
              <a:rPr lang="en-US" sz="5600" dirty="0" smtClean="0"/>
              <a:t>Lunch-</a:t>
            </a:r>
          </a:p>
          <a:p>
            <a:r>
              <a:rPr lang="en-US" sz="5600" dirty="0" smtClean="0"/>
              <a:t>5 oz. of chicken breast</a:t>
            </a:r>
          </a:p>
          <a:p>
            <a:r>
              <a:rPr lang="en-US" sz="5600" dirty="0" smtClean="0"/>
              <a:t>1 bowl of vegetable soup</a:t>
            </a:r>
          </a:p>
          <a:p>
            <a:r>
              <a:rPr lang="en-US" sz="5600" dirty="0" smtClean="0"/>
              <a:t>1 baked potato</a:t>
            </a:r>
          </a:p>
          <a:p>
            <a:pPr marL="0" indent="0">
              <a:buNone/>
            </a:pPr>
            <a:r>
              <a:rPr lang="en-US" sz="5600" dirty="0" smtClean="0"/>
              <a:t>Snack-</a:t>
            </a:r>
          </a:p>
          <a:p>
            <a:r>
              <a:rPr lang="en-US" sz="5600" dirty="0" smtClean="0"/>
              <a:t>1 glass of vegetable juice or smoothie</a:t>
            </a:r>
          </a:p>
          <a:p>
            <a:r>
              <a:rPr lang="en-US" sz="5600" dirty="0" smtClean="0"/>
              <a:t>1 whole wheat toast with a teaspoon of butter</a:t>
            </a:r>
          </a:p>
          <a:p>
            <a:r>
              <a:rPr lang="en-US" sz="5600" dirty="0" smtClean="0"/>
              <a:t>3-5 ounces of fish with salad. </a:t>
            </a:r>
          </a:p>
          <a:p>
            <a:pPr marL="0" indent="0">
              <a:buNone/>
            </a:pPr>
            <a:endParaRPr lang="en-US" sz="4800" dirty="0" smtClean="0"/>
          </a:p>
          <a:p>
            <a:pPr marL="0" indent="0">
              <a:buNone/>
            </a:pPr>
            <a:endParaRPr lang="en-US" sz="4800" dirty="0" smtClean="0"/>
          </a:p>
          <a:p>
            <a:pPr marL="0" indent="0">
              <a:buNone/>
            </a:pPr>
            <a:r>
              <a:rPr lang="en-US" sz="4800" dirty="0" smtClean="0">
                <a:hlinkClick r:id="rId2"/>
              </a:rPr>
              <a:t>http://www.healthy-dietpedia.com/healthy-diet-for-teenagers.html</a:t>
            </a:r>
            <a:r>
              <a:rPr lang="en-US" sz="4800" dirty="0" smtClean="0"/>
              <a:t> </a:t>
            </a:r>
          </a:p>
          <a:p>
            <a:endParaRPr lang="en-US" sz="2000" dirty="0" smtClean="0"/>
          </a:p>
          <a:p>
            <a:pPr marL="0" indent="0">
              <a:buNone/>
            </a:pPr>
            <a:r>
              <a:rPr lang="en-US" sz="4800" dirty="0" smtClean="0">
                <a:hlinkClick r:id="rId3"/>
              </a:rPr>
              <a:t>http://www.livestrong.com/article/193353-balanced-diets-for-teens/</a:t>
            </a:r>
            <a:r>
              <a:rPr lang="en-US" sz="4800" dirty="0" smtClean="0"/>
              <a:t> </a:t>
            </a:r>
            <a:endParaRPr lang="en-US" sz="4800" dirty="0"/>
          </a:p>
        </p:txBody>
      </p:sp>
      <p:pic>
        <p:nvPicPr>
          <p:cNvPr id="4098" name="Pictur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7239000" y="2209800"/>
            <a:ext cx="1847850" cy="246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6248400" y="4953000"/>
            <a:ext cx="17526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3886200" y="2573770"/>
            <a:ext cx="3038274" cy="211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16734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66FF6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ritannic Bold" pitchFamily="34" charset="0"/>
              </a:rPr>
              <a:t>Balanced Diet for Adults</a:t>
            </a:r>
            <a:endParaRPr lang="en-US" dirty="0">
              <a:latin typeface="Britannic Bold" pitchFamily="34" charset="0"/>
            </a:endParaRPr>
          </a:p>
        </p:txBody>
      </p:sp>
      <p:sp>
        <p:nvSpPr>
          <p:cNvPr id="3" name="Content Placeholder 2"/>
          <p:cNvSpPr>
            <a:spLocks noGrp="1"/>
          </p:cNvSpPr>
          <p:nvPr>
            <p:ph sz="half" idx="1"/>
          </p:nvPr>
        </p:nvSpPr>
        <p:spPr>
          <a:xfrm>
            <a:off x="381000" y="1295400"/>
            <a:ext cx="4038600" cy="5257800"/>
          </a:xfrm>
        </p:spPr>
        <p:txBody>
          <a:bodyPr>
            <a:normAutofit lnSpcReduction="10000"/>
          </a:bodyPr>
          <a:lstStyle/>
          <a:p>
            <a:pPr marL="0" indent="0">
              <a:buNone/>
            </a:pPr>
            <a:r>
              <a:rPr lang="en-US" sz="2000" b="1" dirty="0" smtClean="0"/>
              <a:t>Whole Grains</a:t>
            </a:r>
            <a:r>
              <a:rPr lang="en-US" sz="2000" dirty="0" smtClean="0"/>
              <a:t>- </a:t>
            </a:r>
          </a:p>
          <a:p>
            <a:r>
              <a:rPr lang="en-US" sz="2000" dirty="0" smtClean="0"/>
              <a:t>Breakfast cereals</a:t>
            </a:r>
          </a:p>
          <a:p>
            <a:r>
              <a:rPr lang="en-US" sz="2000" dirty="0" smtClean="0"/>
              <a:t> Rice </a:t>
            </a:r>
          </a:p>
          <a:p>
            <a:r>
              <a:rPr lang="en-US" sz="2000" dirty="0"/>
              <a:t>P</a:t>
            </a:r>
            <a:r>
              <a:rPr lang="en-US" sz="2000" dirty="0" smtClean="0"/>
              <a:t>asta</a:t>
            </a:r>
          </a:p>
          <a:p>
            <a:r>
              <a:rPr lang="en-US" sz="2000" dirty="0"/>
              <a:t>B</a:t>
            </a:r>
            <a:r>
              <a:rPr lang="en-US" sz="2000" dirty="0" smtClean="0"/>
              <a:t>read</a:t>
            </a:r>
          </a:p>
          <a:p>
            <a:r>
              <a:rPr lang="en-US" sz="2000" dirty="0" smtClean="0"/>
              <a:t>Noodles</a:t>
            </a:r>
          </a:p>
          <a:p>
            <a:pPr marL="0" indent="0">
              <a:buNone/>
            </a:pPr>
            <a:r>
              <a:rPr lang="en-US" sz="2000" b="1" dirty="0" smtClean="0"/>
              <a:t>Vegetables-</a:t>
            </a:r>
            <a:r>
              <a:rPr lang="en-US" sz="2000" dirty="0" smtClean="0"/>
              <a:t>( 2.5-3.5 cups)</a:t>
            </a:r>
          </a:p>
          <a:p>
            <a:r>
              <a:rPr lang="en-US" sz="2000" dirty="0" smtClean="0"/>
              <a:t>Tomatoes</a:t>
            </a:r>
          </a:p>
          <a:p>
            <a:r>
              <a:rPr lang="en-US" sz="2000" dirty="0" smtClean="0"/>
              <a:t>Potatoes</a:t>
            </a:r>
          </a:p>
          <a:p>
            <a:r>
              <a:rPr lang="en-US" sz="2000" dirty="0" smtClean="0"/>
              <a:t>Carrots</a:t>
            </a:r>
          </a:p>
          <a:p>
            <a:r>
              <a:rPr lang="en-US" sz="2000" dirty="0" smtClean="0"/>
              <a:t>Green peas</a:t>
            </a:r>
          </a:p>
          <a:p>
            <a:r>
              <a:rPr lang="en-US" sz="2000" dirty="0" smtClean="0"/>
              <a:t>Broccoli </a:t>
            </a:r>
          </a:p>
          <a:p>
            <a:r>
              <a:rPr lang="en-US" sz="2000" dirty="0" smtClean="0">
                <a:hlinkClick r:id="rId2"/>
              </a:rPr>
              <a:t>http://www.buzzle.com/articles/balanced-diet-chart.html</a:t>
            </a:r>
            <a:r>
              <a:rPr lang="en-US" sz="2000" dirty="0" smtClean="0"/>
              <a:t> </a:t>
            </a:r>
          </a:p>
          <a:p>
            <a:endParaRPr lang="en-US" dirty="0"/>
          </a:p>
        </p:txBody>
      </p:sp>
      <p:sp>
        <p:nvSpPr>
          <p:cNvPr id="4" name="Content Placeholder 3"/>
          <p:cNvSpPr>
            <a:spLocks noGrp="1"/>
          </p:cNvSpPr>
          <p:nvPr>
            <p:ph sz="half" idx="2"/>
          </p:nvPr>
        </p:nvSpPr>
        <p:spPr>
          <a:xfrm>
            <a:off x="4572000" y="1143000"/>
            <a:ext cx="4038600" cy="5867400"/>
          </a:xfrm>
        </p:spPr>
        <p:txBody>
          <a:bodyPr>
            <a:normAutofit lnSpcReduction="10000"/>
          </a:bodyPr>
          <a:lstStyle/>
          <a:p>
            <a:pPr marL="0" indent="0">
              <a:buNone/>
            </a:pPr>
            <a:endParaRPr lang="en-US" sz="1600" b="1" dirty="0"/>
          </a:p>
          <a:p>
            <a:pPr marL="0" indent="0">
              <a:buNone/>
            </a:pPr>
            <a:r>
              <a:rPr lang="en-US" sz="1600" b="1" dirty="0" smtClean="0"/>
              <a:t>Meat, egg, and beans</a:t>
            </a:r>
            <a:r>
              <a:rPr lang="en-US" sz="1600" dirty="0" smtClean="0"/>
              <a:t>( 5.5-6.5 ounces)</a:t>
            </a:r>
          </a:p>
          <a:p>
            <a:pPr marL="0" indent="0">
              <a:buNone/>
            </a:pPr>
            <a:r>
              <a:rPr lang="en-US" sz="1600" b="1" dirty="0" smtClean="0"/>
              <a:t>Oils</a:t>
            </a:r>
            <a:r>
              <a:rPr lang="en-US" sz="1600" dirty="0" smtClean="0"/>
              <a:t>-(27-37 grams)</a:t>
            </a:r>
          </a:p>
          <a:p>
            <a:r>
              <a:rPr lang="en-US" sz="1600" dirty="0" smtClean="0"/>
              <a:t>Low fat mayonnaise</a:t>
            </a:r>
            <a:endParaRPr lang="en-US" sz="1600" dirty="0"/>
          </a:p>
          <a:p>
            <a:r>
              <a:rPr lang="en-US" sz="1600" dirty="0" smtClean="0"/>
              <a:t>Light salad dressing</a:t>
            </a:r>
          </a:p>
          <a:p>
            <a:r>
              <a:rPr lang="en-US" sz="1600" dirty="0" smtClean="0"/>
              <a:t>Vegetable oil</a:t>
            </a:r>
          </a:p>
          <a:p>
            <a:r>
              <a:rPr lang="en-US" sz="1600" dirty="0" smtClean="0"/>
              <a:t>Olive oil</a:t>
            </a:r>
          </a:p>
          <a:p>
            <a:r>
              <a:rPr lang="en-US" sz="1600" dirty="0" smtClean="0"/>
              <a:t>Additional low calorie foods</a:t>
            </a:r>
          </a:p>
          <a:p>
            <a:pPr marL="0" indent="0">
              <a:buNone/>
            </a:pPr>
            <a:r>
              <a:rPr lang="en-US" sz="1600" b="1" dirty="0" smtClean="0"/>
              <a:t>Fruits</a:t>
            </a:r>
            <a:r>
              <a:rPr lang="en-US" sz="1600" dirty="0" smtClean="0"/>
              <a:t>-(1.5-2 cups)</a:t>
            </a:r>
          </a:p>
          <a:p>
            <a:r>
              <a:rPr lang="en-US" sz="1600" dirty="0" smtClean="0"/>
              <a:t>Bananas</a:t>
            </a:r>
          </a:p>
          <a:p>
            <a:r>
              <a:rPr lang="en-US" sz="1600" dirty="0" smtClean="0"/>
              <a:t>Grapes</a:t>
            </a:r>
          </a:p>
          <a:p>
            <a:r>
              <a:rPr lang="en-US" sz="1600" dirty="0" smtClean="0"/>
              <a:t>Oranges</a:t>
            </a:r>
          </a:p>
          <a:p>
            <a:r>
              <a:rPr lang="en-US" sz="1600" dirty="0" smtClean="0"/>
              <a:t>Peaches</a:t>
            </a:r>
          </a:p>
          <a:p>
            <a:r>
              <a:rPr lang="en-US" sz="1600" dirty="0" smtClean="0"/>
              <a:t>Mangos</a:t>
            </a:r>
          </a:p>
          <a:p>
            <a:r>
              <a:rPr lang="en-US" sz="1600" dirty="0" smtClean="0"/>
              <a:t>Pineapple</a:t>
            </a:r>
          </a:p>
          <a:p>
            <a:r>
              <a:rPr lang="en-US" sz="1600" dirty="0" smtClean="0"/>
              <a:t>Berries</a:t>
            </a:r>
          </a:p>
          <a:p>
            <a:pPr marL="0" indent="0">
              <a:buNone/>
            </a:pPr>
            <a:r>
              <a:rPr lang="en-US" sz="1600" b="1" dirty="0" smtClean="0"/>
              <a:t>Dairy</a:t>
            </a:r>
            <a:r>
              <a:rPr lang="en-US" sz="1600" dirty="0" smtClean="0"/>
              <a:t>(3 cups)-</a:t>
            </a:r>
          </a:p>
          <a:p>
            <a:r>
              <a:rPr lang="en-US" sz="1600" dirty="0" smtClean="0"/>
              <a:t>Milk</a:t>
            </a:r>
          </a:p>
          <a:p>
            <a:r>
              <a:rPr lang="en-US" sz="1600" dirty="0" smtClean="0"/>
              <a:t>Yogurt</a:t>
            </a:r>
          </a:p>
          <a:p>
            <a:r>
              <a:rPr lang="en-US" sz="1600" dirty="0"/>
              <a:t>C</a:t>
            </a:r>
            <a:r>
              <a:rPr lang="en-US" sz="1600" dirty="0" smtClean="0"/>
              <a:t>heese</a:t>
            </a:r>
          </a:p>
          <a:p>
            <a:endParaRPr lang="en-US" sz="2000" dirty="0" smtClean="0"/>
          </a:p>
          <a:p>
            <a:endParaRPr lang="en-US" sz="2000" dirty="0" smtClean="0"/>
          </a:p>
        </p:txBody>
      </p:sp>
    </p:spTree>
    <p:extLst>
      <p:ext uri="{BB962C8B-B14F-4D97-AF65-F5344CB8AC3E}">
        <p14:creationId xmlns:p14="http://schemas.microsoft.com/office/powerpoint/2010/main" val="21546449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Ebrima" pitchFamily="2" charset="0"/>
                <a:ea typeface="Ebrima" pitchFamily="2" charset="0"/>
                <a:cs typeface="Ebrima" pitchFamily="2" charset="0"/>
              </a:rPr>
              <a:t>Water</a:t>
            </a:r>
            <a:endParaRPr lang="en-US" sz="4800" dirty="0">
              <a:latin typeface="Ebrima" pitchFamily="2" charset="0"/>
              <a:ea typeface="Ebrima" pitchFamily="2" charset="0"/>
              <a:cs typeface="Ebrima" pitchFamily="2" charset="0"/>
            </a:endParaRPr>
          </a:p>
        </p:txBody>
      </p:sp>
      <p:sp>
        <p:nvSpPr>
          <p:cNvPr id="3" name="Content Placeholder 2"/>
          <p:cNvSpPr>
            <a:spLocks noGrp="1"/>
          </p:cNvSpPr>
          <p:nvPr>
            <p:ph idx="1"/>
          </p:nvPr>
        </p:nvSpPr>
        <p:spPr/>
        <p:txBody>
          <a:bodyPr>
            <a:normAutofit fontScale="92500"/>
          </a:bodyPr>
          <a:lstStyle/>
          <a:p>
            <a:r>
              <a:rPr lang="en-US" sz="2400" dirty="0" smtClean="0">
                <a:latin typeface="Century Gothic" pitchFamily="34" charset="0"/>
              </a:rPr>
              <a:t>Water is an essential need to life and staying healthy.</a:t>
            </a:r>
            <a:endParaRPr lang="en-US" sz="2400" dirty="0">
              <a:latin typeface="Century Gothic" pitchFamily="34" charset="0"/>
            </a:endParaRPr>
          </a:p>
          <a:p>
            <a:r>
              <a:rPr lang="en-US" sz="2400" dirty="0" smtClean="0">
                <a:latin typeface="Century Gothic" pitchFamily="34" charset="0"/>
              </a:rPr>
              <a:t> At least twenty percent of the water you need comes from the foods you eat. </a:t>
            </a:r>
          </a:p>
          <a:p>
            <a:r>
              <a:rPr lang="en-US" sz="2400" dirty="0">
                <a:latin typeface="Century Gothic" pitchFamily="34" charset="0"/>
              </a:rPr>
              <a:t>E</a:t>
            </a:r>
            <a:r>
              <a:rPr lang="en-US" sz="2400" dirty="0" smtClean="0">
                <a:latin typeface="Century Gothic" pitchFamily="34" charset="0"/>
              </a:rPr>
              <a:t>xperts believe you can estimate the amount of water you need by taking your weight in pounds and dividing that by two</a:t>
            </a:r>
          </a:p>
          <a:p>
            <a:r>
              <a:rPr lang="en-US" sz="2400" dirty="0" smtClean="0">
                <a:latin typeface="Century Gothic" pitchFamily="34" charset="0"/>
              </a:rPr>
              <a:t>Failure to drink enough water will lead to dehydration, dizziness and cramps.</a:t>
            </a:r>
          </a:p>
          <a:p>
            <a:r>
              <a:rPr lang="en-US" sz="2400" dirty="0" smtClean="0">
                <a:latin typeface="Century Gothic" pitchFamily="34" charset="0"/>
              </a:rPr>
              <a:t>http://nutrition.about.com/od/hydrationwater/a/waterarticle.htmumber in half</a:t>
            </a:r>
          </a:p>
          <a:p>
            <a:r>
              <a:rPr lang="en-US" sz="2400" dirty="0" smtClean="0">
                <a:latin typeface="Century Gothic" pitchFamily="34" charset="0"/>
              </a:rPr>
              <a:t> </a:t>
            </a:r>
            <a:r>
              <a:rPr lang="en-US" sz="2400" dirty="0" smtClean="0">
                <a:latin typeface="Century Gothic" pitchFamily="34" charset="0"/>
                <a:hlinkClick r:id="rId2"/>
              </a:rPr>
              <a:t>http://www.livestrong.com/article/445521-how-much-water-does-the-human-body-need-daily/</a:t>
            </a:r>
            <a:r>
              <a:rPr lang="en-US" sz="2400" dirty="0" smtClean="0">
                <a:latin typeface="Century Gothic" pitchFamily="34" charset="0"/>
              </a:rPr>
              <a:t> </a:t>
            </a:r>
            <a:endParaRPr lang="en-US" sz="2400" dirty="0">
              <a:latin typeface="Century Gothic" pitchFamily="34" charset="0"/>
            </a:endParaRPr>
          </a:p>
        </p:txBody>
      </p:sp>
      <p:pic>
        <p:nvPicPr>
          <p:cNvPr id="7170" name="Pictur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7543800" y="-76200"/>
            <a:ext cx="1501957" cy="1677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96392" y="185811"/>
            <a:ext cx="1828800" cy="1407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6892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CC99"/>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auhaus 93" pitchFamily="82" charset="0"/>
              </a:rPr>
              <a:t>Foods to Avoid</a:t>
            </a:r>
            <a:endParaRPr lang="en-US" dirty="0">
              <a:latin typeface="Bauhaus 93" pitchFamily="82" charset="0"/>
            </a:endParaRPr>
          </a:p>
        </p:txBody>
      </p:sp>
      <p:sp>
        <p:nvSpPr>
          <p:cNvPr id="3" name="Content Placeholder 2"/>
          <p:cNvSpPr>
            <a:spLocks noGrp="1"/>
          </p:cNvSpPr>
          <p:nvPr>
            <p:ph idx="1"/>
          </p:nvPr>
        </p:nvSpPr>
        <p:spPr/>
        <p:txBody>
          <a:bodyPr>
            <a:normAutofit/>
          </a:bodyPr>
          <a:lstStyle/>
          <a:p>
            <a:r>
              <a:rPr lang="en-US" sz="1800" dirty="0" smtClean="0">
                <a:latin typeface="Century Gothic" pitchFamily="34" charset="0"/>
              </a:rPr>
              <a:t>Battered, and deep fried foods</a:t>
            </a:r>
          </a:p>
          <a:p>
            <a:r>
              <a:rPr lang="en-US" sz="1800" dirty="0" smtClean="0">
                <a:latin typeface="Century Gothic" pitchFamily="34" charset="0"/>
              </a:rPr>
              <a:t>Sugary sodas</a:t>
            </a:r>
          </a:p>
          <a:p>
            <a:r>
              <a:rPr lang="en-US" sz="1800" dirty="0" smtClean="0">
                <a:latin typeface="Century Gothic" pitchFamily="34" charset="0"/>
              </a:rPr>
              <a:t>Processed lunch meats</a:t>
            </a:r>
          </a:p>
          <a:p>
            <a:r>
              <a:rPr lang="en-US" sz="1800" dirty="0" smtClean="0">
                <a:latin typeface="Century Gothic" pitchFamily="34" charset="0"/>
              </a:rPr>
              <a:t>Greasy snack chips</a:t>
            </a:r>
          </a:p>
          <a:p>
            <a:r>
              <a:rPr lang="en-US" sz="1800" dirty="0" smtClean="0">
                <a:latin typeface="Century Gothic" pitchFamily="34" charset="0"/>
              </a:rPr>
              <a:t>White bread and refined pasta</a:t>
            </a:r>
          </a:p>
          <a:p>
            <a:r>
              <a:rPr lang="en-US" sz="1800" dirty="0" smtClean="0">
                <a:latin typeface="Century Gothic" pitchFamily="34" charset="0"/>
              </a:rPr>
              <a:t>Most canned spaghetti and ravioli</a:t>
            </a:r>
          </a:p>
          <a:p>
            <a:r>
              <a:rPr lang="en-US" sz="1800" dirty="0" smtClean="0">
                <a:latin typeface="Century Gothic" pitchFamily="34" charset="0"/>
              </a:rPr>
              <a:t>Sugary breakfast cereals</a:t>
            </a:r>
          </a:p>
          <a:p>
            <a:r>
              <a:rPr lang="en-US" sz="1800" dirty="0" smtClean="0">
                <a:latin typeface="Century Gothic" pitchFamily="34" charset="0"/>
              </a:rPr>
              <a:t>Frozen Fried Chicken, fish sticks and corn dogs</a:t>
            </a:r>
            <a:endParaRPr lang="en-US" sz="1800" dirty="0">
              <a:latin typeface="Century Gothic" pitchFamily="34" charset="0"/>
            </a:endParaRPr>
          </a:p>
          <a:p>
            <a:pPr marL="0" indent="0">
              <a:buNone/>
            </a:pPr>
            <a:r>
              <a:rPr lang="en-US" sz="1700" dirty="0" smtClean="0">
                <a:hlinkClick r:id="rId2"/>
              </a:rPr>
              <a:t>http://nutrition.about.com/od/nutrition101/a/keepitsimple.htm</a:t>
            </a:r>
            <a:r>
              <a:rPr lang="en-US" sz="1700" dirty="0" smtClean="0"/>
              <a:t> </a:t>
            </a:r>
            <a:endParaRPr lang="en-US" sz="1700" dirty="0"/>
          </a:p>
        </p:txBody>
      </p:sp>
      <p:pic>
        <p:nvPicPr>
          <p:cNvPr id="8194" name="Pictur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6956425" y="457200"/>
            <a:ext cx="1924050" cy="238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52400" y="4979266"/>
            <a:ext cx="2438400" cy="187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4066309"/>
            <a:ext cx="2590800"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97845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ndara" pitchFamily="34" charset="0"/>
              </a:rPr>
              <a:t>Healthy Food</a:t>
            </a:r>
            <a:endParaRPr lang="en-US" dirty="0">
              <a:latin typeface="Candara" pitchFamily="34" charset="0"/>
            </a:endParaRPr>
          </a:p>
        </p:txBody>
      </p:sp>
      <p:sp>
        <p:nvSpPr>
          <p:cNvPr id="3" name="Content Placeholder 2"/>
          <p:cNvSpPr>
            <a:spLocks noGrp="1"/>
          </p:cNvSpPr>
          <p:nvPr>
            <p:ph idx="1"/>
          </p:nvPr>
        </p:nvSpPr>
        <p:spPr/>
        <p:txBody>
          <a:bodyPr>
            <a:normAutofit/>
          </a:bodyPr>
          <a:lstStyle/>
          <a:p>
            <a:r>
              <a:rPr lang="en-US" sz="1600" dirty="0" smtClean="0"/>
              <a:t>Dark leafy greens</a:t>
            </a:r>
          </a:p>
          <a:p>
            <a:r>
              <a:rPr lang="en-US" sz="1600" dirty="0" smtClean="0"/>
              <a:t>Fresh fruit and berries</a:t>
            </a:r>
          </a:p>
          <a:p>
            <a:r>
              <a:rPr lang="en-US" sz="1600" dirty="0" smtClean="0"/>
              <a:t>Lean Turkey and chicken </a:t>
            </a:r>
          </a:p>
          <a:p>
            <a:r>
              <a:rPr lang="en-US" sz="1600" dirty="0" smtClean="0"/>
              <a:t>Nuts, dried fruits and healthy snacks</a:t>
            </a:r>
          </a:p>
          <a:p>
            <a:r>
              <a:rPr lang="en-US" sz="1600" dirty="0" smtClean="0"/>
              <a:t>Whole grain breads and pasta</a:t>
            </a:r>
          </a:p>
          <a:p>
            <a:r>
              <a:rPr lang="en-US" sz="1600" dirty="0" smtClean="0"/>
              <a:t>Healthy cooking oils like canola and olive oils</a:t>
            </a:r>
          </a:p>
          <a:p>
            <a:r>
              <a:rPr lang="en-US" sz="1600" dirty="0" smtClean="0"/>
              <a:t>Grass fed beef and bison</a:t>
            </a:r>
          </a:p>
          <a:p>
            <a:r>
              <a:rPr lang="en-US" sz="1600" dirty="0" smtClean="0"/>
              <a:t>Cold water oily ocean fish</a:t>
            </a:r>
          </a:p>
          <a:p>
            <a:r>
              <a:rPr lang="en-US" sz="1600" dirty="0" smtClean="0"/>
              <a:t>Low fat milk or soy beverages</a:t>
            </a:r>
          </a:p>
          <a:p>
            <a:r>
              <a:rPr lang="en-US" sz="1600" dirty="0" smtClean="0"/>
              <a:t>Vegetables such as green beans, peas, and broccoli.</a:t>
            </a:r>
          </a:p>
          <a:p>
            <a:endParaRPr lang="en-US" sz="1600" dirty="0" smtClean="0">
              <a:hlinkClick r:id="rId2"/>
            </a:endParaRPr>
          </a:p>
          <a:p>
            <a:endParaRPr lang="en-US" sz="1600" dirty="0">
              <a:hlinkClick r:id="rId2"/>
            </a:endParaRPr>
          </a:p>
          <a:p>
            <a:r>
              <a:rPr lang="en-US" sz="1600" dirty="0" smtClean="0">
                <a:hlinkClick r:id="rId2"/>
              </a:rPr>
              <a:t>http://nutrition.about.com/od/nutrition101/a/keepitsimple.htm</a:t>
            </a:r>
            <a:r>
              <a:rPr lang="en-US" sz="1600" dirty="0" smtClean="0"/>
              <a:t> </a:t>
            </a:r>
          </a:p>
          <a:p>
            <a:endParaRPr lang="en-US" sz="1600" dirty="0"/>
          </a:p>
        </p:txBody>
      </p:sp>
      <p:pic>
        <p:nvPicPr>
          <p:cNvPr id="6146" name="Pictur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486400" y="1828800"/>
            <a:ext cx="2857500" cy="169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67678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9966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Vitamins</a:t>
            </a:r>
            <a:endParaRPr lang="en-US" dirty="0"/>
          </a:p>
        </p:txBody>
      </p:sp>
      <p:sp>
        <p:nvSpPr>
          <p:cNvPr id="3" name="Content Placeholder 2"/>
          <p:cNvSpPr>
            <a:spLocks noGrp="1"/>
          </p:cNvSpPr>
          <p:nvPr>
            <p:ph idx="1"/>
          </p:nvPr>
        </p:nvSpPr>
        <p:spPr>
          <a:xfrm>
            <a:off x="457200" y="1447800"/>
            <a:ext cx="8229600" cy="4525963"/>
          </a:xfrm>
        </p:spPr>
        <p:txBody>
          <a:bodyPr>
            <a:normAutofit fontScale="92500" lnSpcReduction="20000"/>
          </a:bodyPr>
          <a:lstStyle/>
          <a:p>
            <a:r>
              <a:rPr lang="en-US" sz="2400" dirty="0" smtClean="0"/>
              <a:t>Vitamin A- Maintains healthy skin, protects against infection and sunburn. Some sources that contain Vitamin A is Milk, Cheese, Liver, carrots and butter. </a:t>
            </a:r>
          </a:p>
          <a:p>
            <a:r>
              <a:rPr lang="en-US" sz="2400" dirty="0" smtClean="0"/>
              <a:t>Vitamin B1- Aids in promoting normal appetite, and digestion. Maintains healthy nervous system and prevents irritability. Sources that contain Vitamin B1 include meat, fish, poultry, eggs and cereal.</a:t>
            </a:r>
          </a:p>
          <a:p>
            <a:r>
              <a:rPr lang="en-US" sz="2400" dirty="0" smtClean="0"/>
              <a:t>Vitamin B2-Aids in absorption of nutrients. Maintains healthy skin, tongue, and lips. Food that contains Vitamin B2 would include milk and green leafy vegetables</a:t>
            </a:r>
          </a:p>
          <a:p>
            <a:r>
              <a:rPr lang="en-US" sz="2400" dirty="0" smtClean="0"/>
              <a:t>Vitamin C-Maintains healthy bones, teeth and blood vessels. Promotes healing of broken bones and wounds. Some sources would include oranges and limes. </a:t>
            </a:r>
          </a:p>
          <a:p>
            <a:r>
              <a:rPr lang="en-US" sz="2400" dirty="0" smtClean="0"/>
              <a:t>Vitamin D-Aids in strengthening of bones and teeth. Some sources would include tuna and sardines.</a:t>
            </a:r>
            <a:endParaRPr lang="en-US" sz="2400" dirty="0"/>
          </a:p>
          <a:p>
            <a:r>
              <a:rPr lang="en-US" sz="2400" dirty="0" smtClean="0">
                <a:hlinkClick r:id="rId2"/>
              </a:rPr>
              <a:t>http://www.wellbeing-nutrition.com/nutrition.htm</a:t>
            </a:r>
            <a:r>
              <a:rPr lang="en-US" sz="2400" dirty="0" smtClean="0"/>
              <a:t> </a:t>
            </a:r>
          </a:p>
        </p:txBody>
      </p:sp>
    </p:spTree>
    <p:extLst>
      <p:ext uri="{BB962C8B-B14F-4D97-AF65-F5344CB8AC3E}">
        <p14:creationId xmlns:p14="http://schemas.microsoft.com/office/powerpoint/2010/main" val="12800204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Citation Page</a:t>
            </a:r>
            <a:endParaRPr lang="en-US" dirty="0"/>
          </a:p>
        </p:txBody>
      </p:sp>
      <p:sp>
        <p:nvSpPr>
          <p:cNvPr id="3" name="Content Placeholder 2"/>
          <p:cNvSpPr>
            <a:spLocks noGrp="1"/>
          </p:cNvSpPr>
          <p:nvPr>
            <p:ph idx="1"/>
          </p:nvPr>
        </p:nvSpPr>
        <p:spPr>
          <a:xfrm>
            <a:off x="304800" y="1066800"/>
            <a:ext cx="8229600" cy="5715000"/>
          </a:xfrm>
        </p:spPr>
        <p:txBody>
          <a:bodyPr>
            <a:noAutofit/>
          </a:bodyPr>
          <a:lstStyle/>
          <a:p>
            <a:r>
              <a:rPr lang="en-US" sz="1600" dirty="0" smtClean="0"/>
              <a:t>Unknown. (2011, September 13). Healthy weight - it's not a diet, it's a lifestyle!. Retrieved from http://www.cdc.gov/healthyweight/assessing/bmi/</a:t>
            </a:r>
          </a:p>
          <a:p>
            <a:r>
              <a:rPr lang="en-US" sz="1600" dirty="0" smtClean="0"/>
              <a:t>Unknown. (2011, August ). Calculate your body mass index. Retrieved from http://www.nhlbisupport.com/bmi/</a:t>
            </a:r>
          </a:p>
          <a:p>
            <a:r>
              <a:rPr lang="en-US" sz="1600" dirty="0" smtClean="0"/>
              <a:t>Unknown. (2012). Your guide to lowering high blood pressure. Retrieved from http://www.nhlbi.nih.gov/hbp/</a:t>
            </a:r>
          </a:p>
          <a:p>
            <a:r>
              <a:rPr lang="en-US" sz="1600" dirty="0" smtClean="0"/>
              <a:t> Unknown. (2012, July 17). </a:t>
            </a:r>
            <a:r>
              <a:rPr lang="en-US" sz="1600" dirty="0" err="1" smtClean="0"/>
              <a:t>Cdc</a:t>
            </a:r>
            <a:r>
              <a:rPr lang="en-US" sz="1600" dirty="0" smtClean="0"/>
              <a:t>- high blood pressure. Retrieved from http://www.cdc.gov/bloodpressure/</a:t>
            </a:r>
          </a:p>
          <a:p>
            <a:r>
              <a:rPr lang="en-US" sz="1600" dirty="0" smtClean="0"/>
              <a:t>Flowers, A. (2012). Living with diabetes . Retrieved from http://www.diabetes.org/living-with-diabetes/?loc=GlobalNavLWD </a:t>
            </a:r>
          </a:p>
          <a:p>
            <a:r>
              <a:rPr lang="en-US" sz="1600" dirty="0" smtClean="0"/>
              <a:t>Unknown. (2012, March 19). Body mass index definition. Retrieved from http://www.medterms.com/script/main/art.asp?articlekey=16125</a:t>
            </a:r>
          </a:p>
          <a:p>
            <a:r>
              <a:rPr lang="en-US" sz="1600" dirty="0" smtClean="0"/>
              <a:t> Unknown. (2102, March 01). Healthy eating tips. Retrieved from http://www.choosemyplate.gov/</a:t>
            </a:r>
          </a:p>
          <a:p>
            <a:r>
              <a:rPr lang="en-US" sz="1600" dirty="0" smtClean="0"/>
              <a:t>Unknown. (2012). Retrieved from http://dictionary.reference.com/browse/diet?fromAsk=true&amp;o=100074 </a:t>
            </a:r>
          </a:p>
          <a:p>
            <a:r>
              <a:rPr lang="en-US" sz="1600" dirty="0" smtClean="0"/>
              <a:t>unknown. (2012). Slim kids. Retrieved from http://www.slimkids.com </a:t>
            </a:r>
          </a:p>
          <a:p>
            <a:r>
              <a:rPr lang="en-US" sz="1600" dirty="0" smtClean="0"/>
              <a:t>unknown. (2012). Slim kids. Retrieved from http://www.slimkids.com/program.asp</a:t>
            </a:r>
          </a:p>
          <a:p>
            <a:pPr marL="0" indent="0">
              <a:buNone/>
            </a:pPr>
            <a:endParaRPr lang="en-US" sz="1200" dirty="0" smtClean="0"/>
          </a:p>
        </p:txBody>
      </p:sp>
    </p:spTree>
    <p:extLst>
      <p:ext uri="{BB962C8B-B14F-4D97-AF65-F5344CB8AC3E}">
        <p14:creationId xmlns:p14="http://schemas.microsoft.com/office/powerpoint/2010/main" val="34326380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99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Citation Page (Cont.)</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latin typeface="Candara" pitchFamily="34" charset="0"/>
              </a:rPr>
              <a:t>unknown. (2012, 08/12).Mayo Clinic. Retrieved from http://mayoclinic.com/health/recipes-for-kids/MY01341 </a:t>
            </a:r>
          </a:p>
          <a:p>
            <a:r>
              <a:rPr lang="en-US" dirty="0" smtClean="0">
                <a:latin typeface="Candara" pitchFamily="34" charset="0"/>
              </a:rPr>
              <a:t>unknown. (2012). Help guide. Retrieved from http://helpguide.org/life/healthy-eating-children-teens.htm </a:t>
            </a:r>
          </a:p>
          <a:p>
            <a:r>
              <a:rPr lang="en-US" dirty="0" smtClean="0">
                <a:latin typeface="Candara" pitchFamily="34" charset="0"/>
              </a:rPr>
              <a:t>unknown. (2010). Healthy </a:t>
            </a:r>
            <a:r>
              <a:rPr lang="en-US" dirty="0" err="1" smtClean="0">
                <a:latin typeface="Candara" pitchFamily="34" charset="0"/>
              </a:rPr>
              <a:t>dietpedia</a:t>
            </a:r>
            <a:r>
              <a:rPr lang="en-US" dirty="0" smtClean="0">
                <a:latin typeface="Candara" pitchFamily="34" charset="0"/>
              </a:rPr>
              <a:t>. Retrieved from http://www.healthy-dietpedia.com/healthy-diet-for-teenagers.html </a:t>
            </a:r>
          </a:p>
          <a:p>
            <a:r>
              <a:rPr lang="en-US" dirty="0" smtClean="0">
                <a:latin typeface="Candara" pitchFamily="34" charset="0"/>
              </a:rPr>
              <a:t>unknown. (2012). Live strong. Retrieved from http://www.livestrong.com/article/193353-balanced-diets-for-teens </a:t>
            </a:r>
          </a:p>
          <a:p>
            <a:r>
              <a:rPr lang="en-US" dirty="0" smtClean="0">
                <a:latin typeface="Candara" pitchFamily="34" charset="0"/>
              </a:rPr>
              <a:t>unknown. (2012). </a:t>
            </a:r>
            <a:r>
              <a:rPr lang="en-US" dirty="0" err="1" smtClean="0">
                <a:latin typeface="Candara" pitchFamily="34" charset="0"/>
              </a:rPr>
              <a:t>Buzzle</a:t>
            </a:r>
            <a:r>
              <a:rPr lang="en-US" dirty="0" smtClean="0">
                <a:latin typeface="Candara" pitchFamily="34" charset="0"/>
              </a:rPr>
              <a:t>. Retrieved from http://www.buzzle.com/articles/balanced-diet-chart.html </a:t>
            </a:r>
          </a:p>
          <a:p>
            <a:endParaRPr lang="en-US" dirty="0" smtClean="0">
              <a:latin typeface="Candara" pitchFamily="34" charset="0"/>
            </a:endParaRPr>
          </a:p>
          <a:p>
            <a:r>
              <a:rPr lang="en-US" dirty="0" smtClean="0">
                <a:latin typeface="Candara" pitchFamily="34" charset="0"/>
              </a:rPr>
              <a:t>unknown. (2012). Live strong. Retrieved from http://www.livestrong.com/article/445521-how-much-water-does-the-human-body-need-daily </a:t>
            </a:r>
          </a:p>
          <a:p>
            <a:r>
              <a:rPr lang="en-US" dirty="0" smtClean="0">
                <a:latin typeface="Candara" pitchFamily="34" charset="0"/>
              </a:rPr>
              <a:t>unknown. (2012). Nutrition. Retrieved from http://nutrition.about.com/od/nutrition101/a/keepitsimple</a:t>
            </a:r>
          </a:p>
          <a:p>
            <a:r>
              <a:rPr lang="en-US" dirty="0" err="1" smtClean="0">
                <a:latin typeface="Candara" pitchFamily="34" charset="0"/>
              </a:rPr>
              <a:t>Harfleet</a:t>
            </a:r>
            <a:r>
              <a:rPr lang="en-US" dirty="0" smtClean="0">
                <a:latin typeface="Candara" pitchFamily="34" charset="0"/>
              </a:rPr>
              <a:t>, E. (2012). Wellbeing. Retrieved from http://www.wellbeing-nutrition.com/nutrition.htm </a:t>
            </a:r>
          </a:p>
          <a:p>
            <a:endParaRPr lang="en-US" dirty="0"/>
          </a:p>
        </p:txBody>
      </p:sp>
    </p:spTree>
    <p:extLst>
      <p:ext uri="{BB962C8B-B14F-4D97-AF65-F5344CB8AC3E}">
        <p14:creationId xmlns:p14="http://schemas.microsoft.com/office/powerpoint/2010/main" val="3762410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7C8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bany AMT" pitchFamily="34" charset="0"/>
                <a:cs typeface="Albany AMT" pitchFamily="34" charset="0"/>
              </a:rPr>
              <a:t>What is a Diet?</a:t>
            </a:r>
            <a:endParaRPr lang="en-US" dirty="0">
              <a:latin typeface="Albany AMT" pitchFamily="34" charset="0"/>
              <a:cs typeface="Albany AMT" pitchFamily="34" charset="0"/>
            </a:endParaRPr>
          </a:p>
        </p:txBody>
      </p:sp>
      <p:sp>
        <p:nvSpPr>
          <p:cNvPr id="3" name="Content Placeholder 2"/>
          <p:cNvSpPr>
            <a:spLocks noGrp="1"/>
          </p:cNvSpPr>
          <p:nvPr>
            <p:ph idx="1"/>
          </p:nvPr>
        </p:nvSpPr>
        <p:spPr/>
        <p:txBody>
          <a:bodyPr>
            <a:normAutofit/>
          </a:bodyPr>
          <a:lstStyle/>
          <a:p>
            <a:r>
              <a:rPr lang="en-US" sz="2000" dirty="0" smtClean="0">
                <a:latin typeface="Arial Unicode MS" pitchFamily="34" charset="-128"/>
                <a:ea typeface="Arial Unicode MS" pitchFamily="34" charset="-128"/>
                <a:cs typeface="Arial Unicode MS" pitchFamily="34" charset="-128"/>
              </a:rPr>
              <a:t>Diet: A particular selection of food, especially as designed or prescribed to improve a person's physical condition or to prevent or treat a disease. </a:t>
            </a:r>
            <a:endParaRPr lang="en-US" sz="2000" dirty="0">
              <a:latin typeface="Arial Unicode MS" pitchFamily="34" charset="-128"/>
              <a:ea typeface="Arial Unicode MS" pitchFamily="34" charset="-128"/>
              <a:cs typeface="Arial Unicode MS" pitchFamily="34" charset="-128"/>
            </a:endParaRPr>
          </a:p>
          <a:p>
            <a:r>
              <a:rPr lang="en-US" sz="2000" dirty="0" smtClean="0">
                <a:latin typeface="Arial Unicode MS" pitchFamily="34" charset="-128"/>
                <a:ea typeface="Arial Unicode MS" pitchFamily="34" charset="-128"/>
                <a:cs typeface="Arial Unicode MS" pitchFamily="34" charset="-128"/>
              </a:rPr>
              <a:t>In addition to designing a helpful diet, consistent exercise and nutrition are key to keeping up one's diet plan. </a:t>
            </a:r>
            <a:br>
              <a:rPr lang="en-US" sz="2000" dirty="0" smtClean="0">
                <a:latin typeface="Arial Unicode MS" pitchFamily="34" charset="-128"/>
                <a:ea typeface="Arial Unicode MS" pitchFamily="34" charset="-128"/>
                <a:cs typeface="Arial Unicode MS" pitchFamily="34" charset="-128"/>
              </a:rPr>
            </a:br>
            <a:endParaRPr lang="en-US" sz="2000" dirty="0" smtClean="0">
              <a:latin typeface="Arial Unicode MS" pitchFamily="34" charset="-128"/>
              <a:ea typeface="Arial Unicode MS" pitchFamily="34" charset="-128"/>
              <a:cs typeface="Arial Unicode MS" pitchFamily="34" charset="-128"/>
            </a:endParaRPr>
          </a:p>
          <a:p>
            <a:r>
              <a:rPr lang="en-US" sz="2000" dirty="0" smtClean="0">
                <a:hlinkClick r:id="rId2"/>
              </a:rPr>
              <a:t>http://dictionary.reference.com/browse/diet?fromAsk=true&amp;o=100074</a:t>
            </a:r>
            <a:r>
              <a:rPr lang="en-US" sz="2000" dirty="0" smtClean="0"/>
              <a:t> </a:t>
            </a:r>
            <a:endParaRPr lang="en-US" sz="2000" dirty="0"/>
          </a:p>
        </p:txBody>
      </p:sp>
      <p:pic>
        <p:nvPicPr>
          <p:cNvPr id="9218" name="Pictur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4214502" y="4410653"/>
            <a:ext cx="4924880" cy="242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21587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9FF3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Gothic" pitchFamily="34" charset="0"/>
              </a:rPr>
              <a:t>BMI</a:t>
            </a:r>
            <a:endParaRPr lang="en-US" dirty="0">
              <a:latin typeface="Century Gothic" pitchFamily="34" charset="0"/>
            </a:endParaRPr>
          </a:p>
        </p:txBody>
      </p:sp>
      <p:sp>
        <p:nvSpPr>
          <p:cNvPr id="3" name="Content Placeholder 2"/>
          <p:cNvSpPr>
            <a:spLocks noGrp="1"/>
          </p:cNvSpPr>
          <p:nvPr>
            <p:ph idx="1"/>
          </p:nvPr>
        </p:nvSpPr>
        <p:spPr/>
        <p:txBody>
          <a:bodyPr>
            <a:normAutofit fontScale="70000" lnSpcReduction="20000"/>
          </a:bodyPr>
          <a:lstStyle/>
          <a:p>
            <a:r>
              <a:rPr lang="en-US" dirty="0" smtClean="0"/>
              <a:t>Body mass index: is a measure of body fat based on height and weight that applies to adult men and women. BMI is a person's weight divided by his or her height in. The National Institutes of Health (NIH) now defines normal weight, overweight, and obesity according to BMI instead of height/weight charts. Overweight is a BMI of 27.3 or more for women and 27.8 or more for men. Obesity is a BMI of 30 or more for either sex (about 30 pounds overweight). A very muscular person might have a high BMI without health risks.</a:t>
            </a:r>
          </a:p>
          <a:p>
            <a:pPr marL="0" indent="0">
              <a:buNone/>
            </a:pPr>
            <a:endParaRPr lang="en-US" dirty="0"/>
          </a:p>
          <a:p>
            <a:pPr marL="0" indent="0">
              <a:buNone/>
            </a:pPr>
            <a:r>
              <a:rPr lang="en-US" dirty="0" smtClean="0"/>
              <a:t>Cite To Calculate BMI: </a:t>
            </a:r>
            <a:r>
              <a:rPr lang="en-US" dirty="0" smtClean="0">
                <a:hlinkClick r:id="rId2"/>
              </a:rPr>
              <a:t>http://www.nhlbisupport.com/bmi/</a:t>
            </a:r>
            <a:r>
              <a:rPr lang="en-US" dirty="0" smtClean="0"/>
              <a:t> </a:t>
            </a:r>
          </a:p>
          <a:p>
            <a:r>
              <a:rPr lang="en-US" dirty="0" smtClean="0">
                <a:hlinkClick r:id="rId3"/>
              </a:rPr>
              <a:t>http://www.medterms.com/script/main/art.asp?articlekey=16125</a:t>
            </a:r>
            <a:r>
              <a:rPr lang="en-US" dirty="0" smtClean="0"/>
              <a:t>   </a:t>
            </a:r>
          </a:p>
          <a:p>
            <a:endParaRPr lang="en-US" dirty="0" smtClean="0"/>
          </a:p>
        </p:txBody>
      </p:sp>
    </p:spTree>
    <p:extLst>
      <p:ext uri="{BB962C8B-B14F-4D97-AF65-F5344CB8AC3E}">
        <p14:creationId xmlns:p14="http://schemas.microsoft.com/office/powerpoint/2010/main" val="13838114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entury Gothic" pitchFamily="34" charset="0"/>
              </a:rPr>
              <a:t>High Blood Pressure</a:t>
            </a:r>
            <a:endParaRPr lang="en-US" dirty="0">
              <a:latin typeface="Century Gothic" pitchFamily="34" charset="0"/>
            </a:endParaRPr>
          </a:p>
        </p:txBody>
      </p:sp>
      <p:sp>
        <p:nvSpPr>
          <p:cNvPr id="3" name="Content Placeholder 2"/>
          <p:cNvSpPr>
            <a:spLocks noGrp="1"/>
          </p:cNvSpPr>
          <p:nvPr>
            <p:ph idx="1"/>
          </p:nvPr>
        </p:nvSpPr>
        <p:spPr/>
        <p:txBody>
          <a:bodyPr>
            <a:normAutofit fontScale="25000" lnSpcReduction="20000"/>
          </a:bodyPr>
          <a:lstStyle/>
          <a:p>
            <a:pPr marL="0" indent="0">
              <a:buNone/>
            </a:pPr>
            <a:endParaRPr lang="en-US" dirty="0" smtClean="0"/>
          </a:p>
          <a:p>
            <a:r>
              <a:rPr lang="en-US" sz="5600" dirty="0" smtClean="0"/>
              <a:t>Hypertension is the term used to describe high blood pressure.</a:t>
            </a:r>
          </a:p>
          <a:p>
            <a:r>
              <a:rPr lang="en-US" sz="5600" dirty="0" smtClean="0"/>
              <a:t>Blood pressure is a measurement of the force against the walls of your arteries as your heart pumps blood through your body.</a:t>
            </a:r>
          </a:p>
          <a:p>
            <a:r>
              <a:rPr lang="en-US" sz="5600" dirty="0" smtClean="0"/>
              <a:t> About 1 in 3 U.S., 68 million, have high blood pressure, which increases the risk for heart disease and stroke, leading causes of death in the United States. High blood pressure is called the "silent killer" because it often has no warning signs or symptoms, and many people don't realize they have it </a:t>
            </a:r>
          </a:p>
          <a:p>
            <a:r>
              <a:rPr lang="en-US" sz="5600" dirty="0" smtClean="0"/>
              <a:t>Normal blood pressure is when your blood pressure is lower than 120/80 mmHg most of the time.</a:t>
            </a:r>
          </a:p>
          <a:p>
            <a:r>
              <a:rPr lang="en-US" sz="5600" dirty="0" smtClean="0"/>
              <a:t>High blood pressure (hypertension) is when your blood pressure is 140/90 mmHg or above most of the time</a:t>
            </a:r>
          </a:p>
          <a:p>
            <a:r>
              <a:rPr lang="en-US" sz="5600" dirty="0" smtClean="0"/>
              <a:t> If your blood pressure numbers are 120/80 or higher, but below 140/90, it is called pre-hypertension</a:t>
            </a:r>
          </a:p>
          <a:p>
            <a:pPr marL="0" indent="0">
              <a:buNone/>
            </a:pPr>
            <a:endParaRPr lang="en-US" sz="5600" dirty="0"/>
          </a:p>
          <a:p>
            <a:pPr marL="0" indent="0">
              <a:buNone/>
            </a:pPr>
            <a:r>
              <a:rPr lang="en-US" sz="5600" b="1" u="sng" dirty="0" smtClean="0"/>
              <a:t>Causes</a:t>
            </a:r>
          </a:p>
          <a:p>
            <a:pPr marL="0" indent="0">
              <a:buNone/>
            </a:pPr>
            <a:r>
              <a:rPr lang="en-US" sz="5600" dirty="0" smtClean="0"/>
              <a:t>•Stress/ Anxiety</a:t>
            </a:r>
          </a:p>
          <a:p>
            <a:pPr marL="0" indent="0">
              <a:buNone/>
            </a:pPr>
            <a:r>
              <a:rPr lang="en-US" sz="5600" dirty="0" smtClean="0"/>
              <a:t>•Pregnancy (pre-</a:t>
            </a:r>
            <a:r>
              <a:rPr lang="en-US" sz="5600" dirty="0" err="1" smtClean="0"/>
              <a:t>eclampsia</a:t>
            </a:r>
            <a:r>
              <a:rPr lang="en-US" sz="5600" dirty="0" smtClean="0"/>
              <a:t>)</a:t>
            </a:r>
          </a:p>
          <a:p>
            <a:pPr marL="0" indent="0">
              <a:buNone/>
            </a:pPr>
            <a:r>
              <a:rPr lang="en-US" sz="5600" dirty="0" smtClean="0"/>
              <a:t>•Ethnic Background (African Americans more likely)</a:t>
            </a:r>
          </a:p>
          <a:p>
            <a:pPr marL="0" indent="0">
              <a:buNone/>
            </a:pPr>
            <a:r>
              <a:rPr lang="en-US" sz="5600" dirty="0" smtClean="0"/>
              <a:t> •Obese</a:t>
            </a:r>
          </a:p>
          <a:p>
            <a:pPr marL="0" indent="0">
              <a:buNone/>
            </a:pPr>
            <a:r>
              <a:rPr lang="en-US" sz="5600" dirty="0" smtClean="0"/>
              <a:t>•Alcoholic</a:t>
            </a:r>
          </a:p>
          <a:p>
            <a:pPr marL="0" indent="0">
              <a:buNone/>
            </a:pPr>
            <a:r>
              <a:rPr lang="en-US" sz="5600" dirty="0" smtClean="0"/>
              <a:t>•Diabetes</a:t>
            </a:r>
          </a:p>
          <a:p>
            <a:pPr marL="0" indent="0">
              <a:buNone/>
            </a:pPr>
            <a:r>
              <a:rPr lang="en-US" sz="5600" dirty="0" smtClean="0"/>
              <a:t>•Smoker</a:t>
            </a:r>
          </a:p>
          <a:p>
            <a:endParaRPr lang="en-US" sz="5600" dirty="0" smtClean="0"/>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13400623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006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ritannic Bold" pitchFamily="34" charset="0"/>
              </a:rPr>
              <a:t>Obesity</a:t>
            </a:r>
            <a:endParaRPr lang="en-US" dirty="0">
              <a:latin typeface="Britannic Bold" pitchFamily="34" charset="0"/>
            </a:endParaRPr>
          </a:p>
        </p:txBody>
      </p:sp>
      <p:sp>
        <p:nvSpPr>
          <p:cNvPr id="3" name="Content Placeholder 2"/>
          <p:cNvSpPr>
            <a:spLocks noGrp="1"/>
          </p:cNvSpPr>
          <p:nvPr>
            <p:ph idx="1"/>
          </p:nvPr>
        </p:nvSpPr>
        <p:spPr/>
        <p:txBody>
          <a:bodyPr>
            <a:normAutofit fontScale="40000" lnSpcReduction="20000"/>
          </a:bodyPr>
          <a:lstStyle/>
          <a:p>
            <a:r>
              <a:rPr lang="en-US" dirty="0" smtClean="0"/>
              <a:t>Obesity occurs when a person consumes more calories than he or she burns. For many people this boils down to eating too much and exercising too little. But there are other factors that also play a role in obesity. These may include:</a:t>
            </a:r>
          </a:p>
          <a:p>
            <a:r>
              <a:rPr lang="en-US" dirty="0" smtClean="0"/>
              <a:t>Age: As you get older, your body's ability to metabolize food slows down and you don't require as many calories to maintain your weight.</a:t>
            </a:r>
          </a:p>
          <a:p>
            <a:r>
              <a:rPr lang="en-US" dirty="0" smtClean="0"/>
              <a:t>Gender: Women tend to be more overweight than men. Men have a higher resting metabolic rate (meaning they burn more energy at rest) than women, so men require more calories to maintain their body weight. Also, when women become postmenopausal, their metabolic rate decreases.</a:t>
            </a:r>
          </a:p>
          <a:p>
            <a:r>
              <a:rPr lang="en-US" dirty="0" smtClean="0"/>
              <a:t>Genetics: Obesity (and thinness) tends to run in families. In a study of adults who were adopted as children, researchers found that participating adult weights were closer to their biological parents' weights than their adoptive parents'. If your biological mother is heavy as an adult, there a 75% chance that you will be heavy. If your biological mother is thin, there is also a 75% chance that you will be thin.</a:t>
            </a:r>
          </a:p>
          <a:p>
            <a:r>
              <a:rPr lang="en-US" dirty="0" smtClean="0"/>
              <a:t>Environmental factors: Environmental factors include lifestyle behaviors such as what a person eats and how active he or she is.</a:t>
            </a:r>
          </a:p>
          <a:p>
            <a:r>
              <a:rPr lang="en-US" dirty="0" smtClean="0"/>
              <a:t>Physical activity: Active individuals require more calories than less active ones to maintain their weight. Also, physical activity tends to decrease appetite in obese individuals while increasing the body's ability to metabolize fat as an energy source. </a:t>
            </a:r>
          </a:p>
          <a:p>
            <a:endParaRPr lang="en-US" dirty="0" smtClean="0"/>
          </a:p>
          <a:p>
            <a:r>
              <a:rPr lang="en-US" dirty="0" smtClean="0"/>
              <a:t>Psychological factors: Many people eat in response to negative emotions such as boredom, sadness, or anger. About 30% of people who seek treatment for serious weight problems have difficulties with binge eating. During a binge-eating episode, people eat large amounts of food while feeling they can't control how much they are eating.</a:t>
            </a:r>
          </a:p>
          <a:p>
            <a:r>
              <a:rPr lang="en-US" dirty="0" smtClean="0"/>
              <a:t>Illness: Hormone problems such as hypothyroidism (poorly acting thyroid slows metabolism), depression, and some rare diseases of the brain that can lead to overeating.</a:t>
            </a:r>
          </a:p>
          <a:p>
            <a:r>
              <a:rPr lang="en-US" dirty="0" smtClean="0"/>
              <a:t>Medication: Certain drugs,(steroids, antidepressants)</a:t>
            </a:r>
          </a:p>
          <a:p>
            <a:endParaRPr lang="en-US" dirty="0"/>
          </a:p>
        </p:txBody>
      </p:sp>
    </p:spTree>
    <p:extLst>
      <p:ext uri="{BB962C8B-B14F-4D97-AF65-F5344CB8AC3E}">
        <p14:creationId xmlns:p14="http://schemas.microsoft.com/office/powerpoint/2010/main" val="910621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parajita" pitchFamily="34" charset="0"/>
                <a:cs typeface="Aparajita" pitchFamily="34" charset="0"/>
              </a:rPr>
              <a:t>What Can Children do to maintain a healthy lifestyle and diet?	</a:t>
            </a:r>
            <a:endParaRPr lang="en-US" dirty="0">
              <a:latin typeface="Aparajita" pitchFamily="34" charset="0"/>
              <a:cs typeface="Aparajita" pitchFamily="34" charset="0"/>
            </a:endParaRPr>
          </a:p>
        </p:txBody>
      </p:sp>
      <p:sp>
        <p:nvSpPr>
          <p:cNvPr id="3" name="Content Placeholder 2"/>
          <p:cNvSpPr>
            <a:spLocks noGrp="1"/>
          </p:cNvSpPr>
          <p:nvPr>
            <p:ph idx="1"/>
          </p:nvPr>
        </p:nvSpPr>
        <p:spPr/>
        <p:txBody>
          <a:bodyPr/>
          <a:lstStyle/>
          <a:p>
            <a:r>
              <a:rPr lang="en-US" dirty="0" smtClean="0"/>
              <a:t>Kids today are leading lifestyles that are unhealthy. They sit all day at school and then come home to TV, video games and junk food. </a:t>
            </a:r>
          </a:p>
          <a:p>
            <a:endParaRPr lang="en-US" dirty="0" smtClean="0">
              <a:hlinkClick r:id="rId2"/>
            </a:endParaRPr>
          </a:p>
          <a:p>
            <a:endParaRPr lang="en-US" dirty="0">
              <a:hlinkClick r:id="rId2"/>
            </a:endParaRPr>
          </a:p>
          <a:p>
            <a:endParaRPr lang="en-US" dirty="0" smtClean="0">
              <a:hlinkClick r:id="rId2"/>
            </a:endParaRPr>
          </a:p>
          <a:p>
            <a:endParaRPr lang="en-US" dirty="0" smtClean="0">
              <a:hlinkClick r:id="rId2"/>
            </a:endParaRPr>
          </a:p>
          <a:p>
            <a:r>
              <a:rPr lang="en-US" dirty="0" smtClean="0">
                <a:hlinkClick r:id="rId2"/>
              </a:rPr>
              <a:t>http://www.slimkids.com</a:t>
            </a:r>
            <a:r>
              <a:rPr lang="en-US" dirty="0" smtClean="0"/>
              <a:t>  </a:t>
            </a:r>
          </a:p>
          <a:p>
            <a:pPr marL="0" indent="0">
              <a:buNone/>
            </a:pPr>
            <a:endParaRPr lang="en-US" dirty="0"/>
          </a:p>
        </p:txBody>
      </p:sp>
      <p:pic>
        <p:nvPicPr>
          <p:cNvPr id="1026" name="Pictur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873991" y="3200400"/>
            <a:ext cx="3017982" cy="2228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3330491"/>
            <a:ext cx="2847704" cy="212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0182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BF11B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bany AMT" pitchFamily="34" charset="0"/>
                <a:cs typeface="Albany AMT" pitchFamily="34" charset="0"/>
              </a:rPr>
              <a:t>Slim Kids Diet</a:t>
            </a:r>
            <a:endParaRPr lang="en-US" dirty="0">
              <a:latin typeface="Albany AMT" pitchFamily="34" charset="0"/>
              <a:cs typeface="Albany AMT" pitchFamily="34" charset="0"/>
            </a:endParaRPr>
          </a:p>
        </p:txBody>
      </p:sp>
      <p:sp>
        <p:nvSpPr>
          <p:cNvPr id="3" name="Content Placeholder 2"/>
          <p:cNvSpPr>
            <a:spLocks noGrp="1"/>
          </p:cNvSpPr>
          <p:nvPr>
            <p:ph idx="1"/>
          </p:nvPr>
        </p:nvSpPr>
        <p:spPr/>
        <p:txBody>
          <a:bodyPr/>
          <a:lstStyle/>
          <a:p>
            <a:r>
              <a:rPr lang="en-US" sz="2400" dirty="0" smtClean="0">
                <a:latin typeface="Cambria" pitchFamily="18" charset="0"/>
              </a:rPr>
              <a:t>Slim kids is the only diet that is professional doctor and dietician approved. </a:t>
            </a:r>
            <a:endParaRPr lang="en-US" sz="2400" dirty="0">
              <a:latin typeface="Cambria" pitchFamily="18" charset="0"/>
            </a:endParaRPr>
          </a:p>
          <a:p>
            <a:r>
              <a:rPr lang="en-US" sz="2400" dirty="0" smtClean="0">
                <a:latin typeface="Cambria" pitchFamily="18" charset="0"/>
              </a:rPr>
              <a:t>This program is designed to help overweight or obese children and overweight and obese teens of all ages.</a:t>
            </a:r>
          </a:p>
          <a:p>
            <a:r>
              <a:rPr lang="en-US" sz="2400" dirty="0" smtClean="0">
                <a:latin typeface="Cambria" pitchFamily="18" charset="0"/>
              </a:rPr>
              <a:t>This diet will help you loose weight and it is a safe diet that can be done at home. </a:t>
            </a:r>
          </a:p>
          <a:p>
            <a:r>
              <a:rPr lang="en-US" dirty="0" smtClean="0">
                <a:hlinkClick r:id="rId2"/>
              </a:rPr>
              <a:t>http://www.slimkids.com/program.asp</a:t>
            </a:r>
            <a:r>
              <a:rPr lang="en-US" dirty="0" smtClean="0"/>
              <a:t> </a:t>
            </a:r>
            <a:endParaRPr lang="en-US" dirty="0"/>
          </a:p>
        </p:txBody>
      </p:sp>
    </p:spTree>
    <p:extLst>
      <p:ext uri="{BB962C8B-B14F-4D97-AF65-F5344CB8AC3E}">
        <p14:creationId xmlns:p14="http://schemas.microsoft.com/office/powerpoint/2010/main" val="432546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1143000"/>
          </a:xfrm>
        </p:spPr>
        <p:txBody>
          <a:bodyPr/>
          <a:lstStyle/>
          <a:p>
            <a:r>
              <a:rPr lang="en-US" dirty="0" smtClean="0">
                <a:latin typeface="Century Gothic" pitchFamily="34" charset="0"/>
              </a:rPr>
              <a:t>Children's Nutrition Ages 2-13</a:t>
            </a:r>
            <a:endParaRPr lang="en-US" dirty="0">
              <a:latin typeface="Century Gothic" pitchFamily="34" charset="0"/>
            </a:endParaRPr>
          </a:p>
        </p:txBody>
      </p:sp>
      <p:sp>
        <p:nvSpPr>
          <p:cNvPr id="3" name="Content Placeholder 2"/>
          <p:cNvSpPr>
            <a:spLocks noGrp="1"/>
          </p:cNvSpPr>
          <p:nvPr>
            <p:ph sz="half" idx="1"/>
          </p:nvPr>
        </p:nvSpPr>
        <p:spPr>
          <a:xfrm>
            <a:off x="381000" y="1219200"/>
            <a:ext cx="4038600" cy="5486400"/>
          </a:xfrm>
        </p:spPr>
        <p:txBody>
          <a:bodyPr>
            <a:normAutofit/>
          </a:bodyPr>
          <a:lstStyle/>
          <a:p>
            <a:pPr marL="0" indent="0">
              <a:buNone/>
            </a:pPr>
            <a:r>
              <a:rPr lang="en-US" sz="1400" b="1" u="sng" dirty="0" smtClean="0"/>
              <a:t>Ages 2-3 Girls and Boys</a:t>
            </a:r>
          </a:p>
          <a:p>
            <a:r>
              <a:rPr lang="en-US" sz="1200" dirty="0" smtClean="0"/>
              <a:t>Calories: 1,000-1,400 depending on growth and activity level. </a:t>
            </a:r>
          </a:p>
          <a:p>
            <a:r>
              <a:rPr lang="en-US" sz="1200" dirty="0" smtClean="0"/>
              <a:t>Protein: 2-4 ounces</a:t>
            </a:r>
          </a:p>
          <a:p>
            <a:r>
              <a:rPr lang="en-US" sz="1200" dirty="0" smtClean="0"/>
              <a:t>Fruits: 1-1.5 cups </a:t>
            </a:r>
          </a:p>
          <a:p>
            <a:r>
              <a:rPr lang="en-US" sz="1200" dirty="0" smtClean="0"/>
              <a:t>Vegetables: 1-1,5 cups</a:t>
            </a:r>
          </a:p>
          <a:p>
            <a:r>
              <a:rPr lang="en-US" sz="1200" dirty="0" smtClean="0"/>
              <a:t>Grains: 3-5 ounces</a:t>
            </a:r>
          </a:p>
          <a:p>
            <a:r>
              <a:rPr lang="en-US" sz="1200" dirty="0" smtClean="0"/>
              <a:t>Dairy: 2-2.5 cups</a:t>
            </a:r>
          </a:p>
          <a:p>
            <a:pPr marL="0" indent="0">
              <a:buNone/>
            </a:pPr>
            <a:r>
              <a:rPr lang="en-US" sz="1400" b="1" u="sng" dirty="0" smtClean="0"/>
              <a:t>Ages 4 to 8 Girls</a:t>
            </a:r>
          </a:p>
          <a:p>
            <a:r>
              <a:rPr lang="en-US" sz="1200" dirty="0" smtClean="0"/>
              <a:t>Calories: 1,200- 1,800 depending on growth and activity level.</a:t>
            </a:r>
          </a:p>
          <a:p>
            <a:r>
              <a:rPr lang="en-US" sz="1200" dirty="0" smtClean="0"/>
              <a:t>Protein: 3-5 ounces</a:t>
            </a:r>
          </a:p>
          <a:p>
            <a:r>
              <a:rPr lang="en-US" sz="1200" dirty="0" smtClean="0"/>
              <a:t>Fruits: 1-1.5 cups</a:t>
            </a:r>
          </a:p>
          <a:p>
            <a:r>
              <a:rPr lang="en-US" sz="1200" dirty="0" smtClean="0"/>
              <a:t>Vegetables: 1.5- 2.5 cups</a:t>
            </a:r>
          </a:p>
          <a:p>
            <a:r>
              <a:rPr lang="en-US" sz="1200" dirty="0" smtClean="0"/>
              <a:t>Grains: 4-6 ounces</a:t>
            </a:r>
          </a:p>
          <a:p>
            <a:r>
              <a:rPr lang="en-US" sz="1200" dirty="0" smtClean="0"/>
              <a:t>Dairy: 2.5- 3 cups</a:t>
            </a:r>
          </a:p>
          <a:p>
            <a:pPr marL="0" indent="0">
              <a:buNone/>
            </a:pPr>
            <a:r>
              <a:rPr lang="en-US" sz="1400" b="1" u="sng" dirty="0" smtClean="0"/>
              <a:t>Ages 4 to 8 Boys</a:t>
            </a:r>
          </a:p>
          <a:p>
            <a:r>
              <a:rPr lang="en-US" sz="1200" dirty="0" smtClean="0"/>
              <a:t>Calories: 1,200-2,000</a:t>
            </a:r>
          </a:p>
          <a:p>
            <a:r>
              <a:rPr lang="en-US" sz="1200" dirty="0" smtClean="0"/>
              <a:t>Protein: 3-5.5 ounces</a:t>
            </a:r>
          </a:p>
          <a:p>
            <a:r>
              <a:rPr lang="en-US" sz="1200" dirty="0" smtClean="0"/>
              <a:t>Fruits: 1-2 cups</a:t>
            </a:r>
          </a:p>
          <a:p>
            <a:r>
              <a:rPr lang="en-US" sz="1200" dirty="0" smtClean="0"/>
              <a:t>Vegetables: 1.5-2.5 cups</a:t>
            </a:r>
          </a:p>
          <a:p>
            <a:r>
              <a:rPr lang="en-US" sz="1200" dirty="0" smtClean="0"/>
              <a:t>Grains: 4-6 ounces</a:t>
            </a:r>
          </a:p>
          <a:p>
            <a:r>
              <a:rPr lang="en-US" sz="1200" dirty="0" smtClean="0"/>
              <a:t>Dairy:2.5- 3 cups</a:t>
            </a:r>
          </a:p>
          <a:p>
            <a:endParaRPr lang="en-US" sz="1200" dirty="0" smtClean="0"/>
          </a:p>
          <a:p>
            <a:endParaRPr lang="en-US" sz="1600" dirty="0" smtClean="0"/>
          </a:p>
          <a:p>
            <a:pPr marL="0" indent="0">
              <a:buNone/>
            </a:pPr>
            <a:endParaRPr lang="en-US" sz="1800" b="1" u="sng" dirty="0" smtClean="0"/>
          </a:p>
          <a:p>
            <a:pPr marL="0" indent="0">
              <a:buNone/>
            </a:pPr>
            <a:endParaRPr lang="en-US" sz="1800" b="1" u="sng" dirty="0"/>
          </a:p>
        </p:txBody>
      </p:sp>
      <p:sp>
        <p:nvSpPr>
          <p:cNvPr id="4" name="Content Placeholder 3"/>
          <p:cNvSpPr>
            <a:spLocks noGrp="1"/>
          </p:cNvSpPr>
          <p:nvPr>
            <p:ph sz="half" idx="2"/>
          </p:nvPr>
        </p:nvSpPr>
        <p:spPr>
          <a:xfrm>
            <a:off x="4648200" y="1219200"/>
            <a:ext cx="4038600" cy="5486400"/>
          </a:xfrm>
        </p:spPr>
        <p:txBody>
          <a:bodyPr>
            <a:normAutofit/>
          </a:bodyPr>
          <a:lstStyle/>
          <a:p>
            <a:pPr marL="0" indent="0">
              <a:buNone/>
            </a:pPr>
            <a:r>
              <a:rPr lang="en-US" sz="1600" b="1" u="sng" dirty="0" smtClean="0"/>
              <a:t>Ages 9-13 Girls</a:t>
            </a:r>
          </a:p>
          <a:p>
            <a:r>
              <a:rPr lang="en-US" sz="1600" dirty="0" smtClean="0"/>
              <a:t>Calories: 1,400-2,200 </a:t>
            </a:r>
          </a:p>
          <a:p>
            <a:r>
              <a:rPr lang="en-US" sz="1600" dirty="0" smtClean="0"/>
              <a:t>Protein: 4-6 ounces</a:t>
            </a:r>
          </a:p>
          <a:p>
            <a:r>
              <a:rPr lang="en-US" sz="1600" dirty="0" smtClean="0"/>
              <a:t>Fruits: 1.5- 2 cups</a:t>
            </a:r>
          </a:p>
          <a:p>
            <a:r>
              <a:rPr lang="en-US" sz="1600" dirty="0" smtClean="0"/>
              <a:t>Grains: 5-7 ounces</a:t>
            </a:r>
          </a:p>
          <a:p>
            <a:r>
              <a:rPr lang="en-US" sz="1600" dirty="0" smtClean="0"/>
              <a:t>Dairy: 2.5- 3 cups</a:t>
            </a:r>
          </a:p>
          <a:p>
            <a:pPr marL="0" indent="0">
              <a:buNone/>
            </a:pPr>
            <a:endParaRPr lang="en-US" sz="1600" dirty="0" smtClean="0"/>
          </a:p>
          <a:p>
            <a:pPr marL="0" indent="0">
              <a:buNone/>
            </a:pPr>
            <a:r>
              <a:rPr lang="en-US" sz="1600" b="1" u="sng" dirty="0" smtClean="0"/>
              <a:t>Ages 9-13 Boys</a:t>
            </a:r>
          </a:p>
          <a:p>
            <a:r>
              <a:rPr lang="en-US" sz="1600" dirty="0" smtClean="0"/>
              <a:t>Calories: 1,600- 2, 600 </a:t>
            </a:r>
          </a:p>
          <a:p>
            <a:r>
              <a:rPr lang="en-US" sz="1600" dirty="0" smtClean="0"/>
              <a:t>Proteins: 5- 6.5 ounces</a:t>
            </a:r>
          </a:p>
          <a:p>
            <a:r>
              <a:rPr lang="en-US" sz="1600" dirty="0" smtClean="0"/>
              <a:t>Fruits: 1.5- 2 cups</a:t>
            </a:r>
          </a:p>
          <a:p>
            <a:r>
              <a:rPr lang="en-US" sz="1600" dirty="0" smtClean="0"/>
              <a:t>Vegetables:2-3.5 cups</a:t>
            </a:r>
          </a:p>
          <a:p>
            <a:r>
              <a:rPr lang="en-US" sz="1600" dirty="0" smtClean="0"/>
              <a:t>Grains: 5-9 ounces </a:t>
            </a:r>
          </a:p>
          <a:p>
            <a:pPr marL="0" indent="0">
              <a:buNone/>
            </a:pPr>
            <a:endParaRPr lang="en-US" sz="1600" dirty="0"/>
          </a:p>
          <a:p>
            <a:pPr marL="0" indent="0">
              <a:buNone/>
            </a:pPr>
            <a:r>
              <a:rPr lang="en-US" sz="1600" dirty="0" smtClean="0">
                <a:hlinkClick r:id="rId3"/>
              </a:rPr>
              <a:t>http://mayoclinic.com/health/recipes-for-kids/MY01341</a:t>
            </a:r>
            <a:r>
              <a:rPr lang="en-US" sz="1600" dirty="0" smtClean="0"/>
              <a:t>  </a:t>
            </a:r>
          </a:p>
          <a:p>
            <a:pPr marL="0" indent="0">
              <a:buNone/>
            </a:pPr>
            <a:endParaRPr lang="en-US" sz="1600" dirty="0" smtClean="0"/>
          </a:p>
          <a:p>
            <a:pPr marL="0" indent="0">
              <a:buNone/>
            </a:pPr>
            <a:endParaRPr lang="en-US" sz="1600" dirty="0" smtClean="0"/>
          </a:p>
          <a:p>
            <a:pPr marL="0" indent="0">
              <a:buNone/>
            </a:pPr>
            <a:endParaRPr lang="en-US" sz="1600" dirty="0" smtClean="0"/>
          </a:p>
        </p:txBody>
      </p:sp>
      <p:pic>
        <p:nvPicPr>
          <p:cNvPr id="2051" name="Picture 3"/>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7168207" y="1143000"/>
            <a:ext cx="1723869"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2680855" y="1981200"/>
            <a:ext cx="1676400" cy="1140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2590800" y="4131801"/>
            <a:ext cx="2080009"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7085942" y="2895600"/>
            <a:ext cx="1585834" cy="107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7467600" y="5715289"/>
            <a:ext cx="1519090"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83995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AEF1D"/>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roadway" pitchFamily="82" charset="0"/>
              </a:rPr>
              <a:t>Ways to keep a Healthy Diet for </a:t>
            </a:r>
            <a:r>
              <a:rPr lang="en-US" dirty="0">
                <a:latin typeface="Broadway" pitchFamily="82" charset="0"/>
              </a:rPr>
              <a:t>C</a:t>
            </a:r>
            <a:r>
              <a:rPr lang="en-US" dirty="0" smtClean="0">
                <a:latin typeface="Broadway" pitchFamily="82" charset="0"/>
              </a:rPr>
              <a:t>hildren/ Pre-Teens</a:t>
            </a:r>
            <a:endParaRPr lang="en-US" dirty="0">
              <a:latin typeface="Broadway" pitchFamily="82" charset="0"/>
            </a:endParaRPr>
          </a:p>
        </p:txBody>
      </p:sp>
      <p:sp>
        <p:nvSpPr>
          <p:cNvPr id="3" name="Content Placeholder 2"/>
          <p:cNvSpPr>
            <a:spLocks noGrp="1"/>
          </p:cNvSpPr>
          <p:nvPr>
            <p:ph idx="1"/>
          </p:nvPr>
        </p:nvSpPr>
        <p:spPr/>
        <p:txBody>
          <a:bodyPr>
            <a:normAutofit/>
          </a:bodyPr>
          <a:lstStyle/>
          <a:p>
            <a:r>
              <a:rPr lang="en-US" sz="2800" dirty="0" smtClean="0"/>
              <a:t>Have regular family meals</a:t>
            </a:r>
          </a:p>
          <a:p>
            <a:r>
              <a:rPr lang="en-US" sz="2800" dirty="0" smtClean="0"/>
              <a:t>Cook more meals at home</a:t>
            </a:r>
          </a:p>
          <a:p>
            <a:r>
              <a:rPr lang="en-US" sz="2800" dirty="0" smtClean="0"/>
              <a:t>Get </a:t>
            </a:r>
            <a:r>
              <a:rPr lang="en-US" sz="2800" dirty="0"/>
              <a:t>k</a:t>
            </a:r>
            <a:r>
              <a:rPr lang="en-US" sz="2800" dirty="0" smtClean="0"/>
              <a:t>ids involved</a:t>
            </a:r>
          </a:p>
          <a:p>
            <a:r>
              <a:rPr lang="en-US" sz="2800" dirty="0" smtClean="0"/>
              <a:t>Make a variety of healthy snacks available instead of empty calorie snacks</a:t>
            </a:r>
          </a:p>
          <a:p>
            <a:r>
              <a:rPr lang="en-US" sz="2800" dirty="0" smtClean="0"/>
              <a:t>Limit portion sizes</a:t>
            </a:r>
          </a:p>
          <a:p>
            <a:r>
              <a:rPr lang="en-US" sz="2400" dirty="0" smtClean="0">
                <a:hlinkClick r:id="rId2"/>
              </a:rPr>
              <a:t>http://helpguide.org/life/healthy-eating-children-teens.htm</a:t>
            </a:r>
            <a:r>
              <a:rPr lang="en-US" sz="2400" dirty="0" smtClean="0"/>
              <a:t> </a:t>
            </a:r>
          </a:p>
          <a:p>
            <a:endParaRPr lang="en-US" sz="2400" dirty="0" smtClean="0"/>
          </a:p>
          <a:p>
            <a:endParaRPr lang="en-US" sz="2400" dirty="0"/>
          </a:p>
        </p:txBody>
      </p:sp>
      <p:pic>
        <p:nvPicPr>
          <p:cNvPr id="3074" name="Pictur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228600" y="4953000"/>
            <a:ext cx="2628900"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6019800" y="4953000"/>
            <a:ext cx="2619375"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7054705" y="1524000"/>
            <a:ext cx="1946639"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90378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1852</Words>
  <Application>Microsoft Office PowerPoint</Application>
  <PresentationFormat>On-screen Show (4:3)</PresentationFormat>
  <Paragraphs>217</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Designing A Healthy Diet</vt:lpstr>
      <vt:lpstr>What is a Diet?</vt:lpstr>
      <vt:lpstr>BMI</vt:lpstr>
      <vt:lpstr>High Blood Pressure</vt:lpstr>
      <vt:lpstr>Obesity</vt:lpstr>
      <vt:lpstr>What Can Children do to maintain a healthy lifestyle and diet? </vt:lpstr>
      <vt:lpstr>Slim Kids Diet</vt:lpstr>
      <vt:lpstr>Children's Nutrition Ages 2-13</vt:lpstr>
      <vt:lpstr>Ways to keep a Healthy Diet for Children/ Pre-Teens</vt:lpstr>
      <vt:lpstr>Balanced Diet for Teens </vt:lpstr>
      <vt:lpstr>Balanced Diet for Adults</vt:lpstr>
      <vt:lpstr>Water</vt:lpstr>
      <vt:lpstr>Foods to Avoid</vt:lpstr>
      <vt:lpstr>Healthy Food</vt:lpstr>
      <vt:lpstr>Vitamins</vt:lpstr>
      <vt:lpstr>Citation Page</vt:lpstr>
      <vt:lpstr>Citation Page (Cont.)</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Designing A Healthy Diet</dc:title>
  <dc:creator>admin</dc:creator>
  <cp:lastModifiedBy>MRT</cp:lastModifiedBy>
  <cp:revision>1</cp:revision>
  <dcterms:modified xsi:type="dcterms:W3CDTF">2013-03-14T17:22:13Z</dcterms:modified>
</cp:coreProperties>
</file>